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48"/>
  </p:notesMasterIdLst>
  <p:sldIdLst>
    <p:sldId id="334" r:id="rId7"/>
    <p:sldId id="1780" r:id="rId8"/>
    <p:sldId id="1899" r:id="rId9"/>
    <p:sldId id="610" r:id="rId10"/>
    <p:sldId id="675" r:id="rId11"/>
    <p:sldId id="687" r:id="rId12"/>
    <p:sldId id="688" r:id="rId13"/>
    <p:sldId id="689" r:id="rId14"/>
    <p:sldId id="695" r:id="rId15"/>
    <p:sldId id="1897" r:id="rId16"/>
    <p:sldId id="1900" r:id="rId17"/>
    <p:sldId id="1890" r:id="rId18"/>
    <p:sldId id="1901" r:id="rId19"/>
    <p:sldId id="1902" r:id="rId20"/>
    <p:sldId id="1903" r:id="rId21"/>
    <p:sldId id="1905" r:id="rId22"/>
    <p:sldId id="1904" r:id="rId23"/>
    <p:sldId id="1931" r:id="rId24"/>
    <p:sldId id="1929" r:id="rId25"/>
    <p:sldId id="1935" r:id="rId26"/>
    <p:sldId id="1939" r:id="rId27"/>
    <p:sldId id="1936" r:id="rId28"/>
    <p:sldId id="1937" r:id="rId29"/>
    <p:sldId id="1938" r:id="rId30"/>
    <p:sldId id="1942" r:id="rId31"/>
    <p:sldId id="1948" r:id="rId32"/>
    <p:sldId id="1344" r:id="rId33"/>
    <p:sldId id="1950" r:id="rId34"/>
    <p:sldId id="1951" r:id="rId35"/>
    <p:sldId id="1946" r:id="rId36"/>
    <p:sldId id="1955" r:id="rId37"/>
    <p:sldId id="1954" r:id="rId38"/>
    <p:sldId id="1956" r:id="rId39"/>
    <p:sldId id="1957" r:id="rId40"/>
    <p:sldId id="1958" r:id="rId41"/>
    <p:sldId id="1959" r:id="rId42"/>
    <p:sldId id="1960" r:id="rId43"/>
    <p:sldId id="1962" r:id="rId44"/>
    <p:sldId id="1963" r:id="rId45"/>
    <p:sldId id="1906" r:id="rId46"/>
    <p:sldId id="196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4E75F6"/>
    <a:srgbClr val="248814"/>
    <a:srgbClr val="FFFFFF"/>
    <a:srgbClr val="CECECE"/>
    <a:srgbClr val="E8E8E8"/>
    <a:srgbClr val="E5353B"/>
    <a:srgbClr val="D92D6D"/>
    <a:srgbClr val="F24381"/>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48528" autoAdjust="0"/>
  </p:normalViewPr>
  <p:slideViewPr>
    <p:cSldViewPr snapToGrid="0" showGuides="1">
      <p:cViewPr varScale="1">
        <p:scale>
          <a:sx n="55" d="100"/>
          <a:sy n="55" d="100"/>
        </p:scale>
        <p:origin x="330" y="66"/>
      </p:cViewPr>
      <p:guideLst>
        <p:guide orient="horz" pos="2184"/>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m17-01 = “Module Introduction”</a:t>
            </a:r>
          </a:p>
          <a:p>
            <a:endParaRPr lang="en-US" dirty="0"/>
          </a:p>
          <a:p>
            <a:r>
              <a:rPr lang="en-US" dirty="0"/>
              <a:t>Hi everyone, and welcome back to this next module in the course AWS Certified Solutions Architect – Associate.  I’m still Amber Israelsen, and really appreciate you sticking with 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m17-03 </a:t>
            </a:r>
            <a:r>
              <a:rPr lang="en-US" sz="1200" b="1" dirty="0"/>
              <a:t>= “Overview of Backup Features in 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Let’s talk through some backup options for the different AWS services.  We’re only going to cover four here, but there are more services than this that offer backup features.</a:t>
            </a:r>
          </a:p>
          <a:p>
            <a:endParaRPr lang="en-US" dirty="0"/>
          </a:p>
          <a:p>
            <a:r>
              <a:rPr lang="en-US" dirty="0"/>
              <a:t>I’ll draw your (</a:t>
            </a:r>
            <a:r>
              <a:rPr lang="en-US" b="1" dirty="0"/>
              <a:t>click</a:t>
            </a:r>
            <a:r>
              <a:rPr lang="en-US" dirty="0"/>
              <a:t>) attention to the top row, for Elastic Block Storage or EBS.  You’ll recall that EBS volumes are basically the virtual disks for your EC2 instances or your virtual machines in AWS.  To back these up, you’ll take snapshots.  And the first snapshot you take will be a full snapshot of the state of the volume at that time, and subsequent snapshots will just be incremental, or the delta between that snapshot and the previous.  And the snapshots are going to be stored in S3, though you can’t just directly go into S3 and manage them; you’ll need to use the EBS tools.</a:t>
            </a:r>
          </a:p>
          <a:p>
            <a:endParaRPr lang="en-US" dirty="0"/>
          </a:p>
          <a:p>
            <a:r>
              <a:rPr lang="en-US" dirty="0"/>
              <a:t>Next up, backup features for (</a:t>
            </a:r>
            <a:r>
              <a:rPr lang="en-US" b="1" dirty="0"/>
              <a:t>click</a:t>
            </a:r>
            <a:r>
              <a:rPr lang="en-US" dirty="0"/>
              <a:t>) </a:t>
            </a:r>
            <a:r>
              <a:rPr lang="en-US" dirty="0" err="1"/>
              <a:t>RDS</a:t>
            </a:r>
            <a:r>
              <a:rPr lang="en-US" dirty="0"/>
              <a:t> or the Relational Database Service.  You’ve got a few options here, first being automated backups.  Here, </a:t>
            </a:r>
            <a:r>
              <a:rPr lang="en-US" dirty="0" err="1"/>
              <a:t>RDS</a:t>
            </a:r>
            <a:r>
              <a:rPr lang="en-US" dirty="0"/>
              <a:t> will automatically perform a full snapshot each day during a preferred time window that you set.  These are limited to a single region.</a:t>
            </a:r>
          </a:p>
          <a:p>
            <a:endParaRPr lang="en-US" dirty="0"/>
          </a:p>
          <a:p>
            <a:r>
              <a:rPr lang="en-US" dirty="0"/>
              <a:t>Then you’ve got snapshots, which you’ll initiate as often as you’d like.  And these can be cross-region.</a:t>
            </a:r>
          </a:p>
          <a:p>
            <a:endParaRPr lang="en-US" dirty="0"/>
          </a:p>
          <a:p>
            <a:r>
              <a:rPr lang="en-US" dirty="0"/>
              <a:t>And finally, we have read replicas.  In practice, read replicas are a great way to scale your application.  Say you have a news site that has heavy reads, but not a lot of writes.  You can redirect that read traffic to a database replica, making things faster for your users.  But you can also use read replicas for disaster recovery.  If your primary database fails, you can promote the read replica to be your primary database.  This also supports cross-region.</a:t>
            </a:r>
          </a:p>
          <a:p>
            <a:endParaRPr lang="en-US" dirty="0"/>
          </a:p>
          <a:p>
            <a:r>
              <a:rPr lang="en-US" dirty="0"/>
              <a:t>Moving on to (</a:t>
            </a:r>
            <a:r>
              <a:rPr lang="en-US" b="1" dirty="0"/>
              <a:t>click</a:t>
            </a:r>
            <a:r>
              <a:rPr lang="en-US" dirty="0"/>
              <a:t>) DynamoDB, here you can do on-demand backups of database tables, and the entire table is backed up.</a:t>
            </a:r>
          </a:p>
          <a:p>
            <a:endParaRPr lang="en-US" dirty="0"/>
          </a:p>
          <a:p>
            <a:r>
              <a:rPr lang="en-US" dirty="0"/>
              <a:t>And finally (</a:t>
            </a:r>
            <a:r>
              <a:rPr lang="en-US" b="1" dirty="0"/>
              <a:t>click</a:t>
            </a:r>
            <a:r>
              <a:rPr lang="en-US" dirty="0"/>
              <a:t>) Storage Gateway.  There are a few types here: file, volume and type.  And Storage Gateway allows you to back up on-premises files, applications, databases and volumes to AWS.</a:t>
            </a:r>
          </a:p>
          <a:p>
            <a:endParaRPr lang="en-US" dirty="0"/>
          </a:p>
          <a:p>
            <a:r>
              <a:rPr lang="en-US" dirty="0"/>
              <a:t>Now let’s talk about how to automate this.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11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m17-04 = “DEMO: Data Lifecycle Manager Overview”</a:t>
            </a:r>
          </a:p>
          <a:p>
            <a:endParaRPr lang="en-US" dirty="0"/>
          </a:p>
          <a:p>
            <a:r>
              <a:rPr lang="en-US" dirty="0"/>
              <a:t>Referring back to this table we saw earlier, let’s talk about this first row here, for Elastic Block Store or EBS backups.</a:t>
            </a:r>
          </a:p>
          <a:p>
            <a:endParaRPr lang="en-US" dirty="0"/>
          </a:p>
          <a:p>
            <a:r>
              <a:rPr lang="en-US" dirty="0"/>
              <a:t>And if we </a:t>
            </a:r>
            <a:r>
              <a:rPr lang="en-US" b="1" dirty="0"/>
              <a:t>go into the AWS Console (do this)</a:t>
            </a:r>
            <a:r>
              <a:rPr lang="en-US" dirty="0"/>
              <a:t>, we could:</a:t>
            </a:r>
          </a:p>
          <a:p>
            <a:r>
              <a:rPr lang="en-US" dirty="0"/>
              <a:t>-Go to the EC2 dashboard</a:t>
            </a:r>
          </a:p>
          <a:p>
            <a:r>
              <a:rPr lang="en-US" dirty="0"/>
              <a:t>-Under EBS, go to Snapshots</a:t>
            </a:r>
          </a:p>
          <a:p>
            <a:r>
              <a:rPr lang="en-US" dirty="0"/>
              <a:t>-And we could create a snapshot manually</a:t>
            </a:r>
          </a:p>
          <a:p>
            <a:endParaRPr lang="en-US" dirty="0"/>
          </a:p>
          <a:p>
            <a:r>
              <a:rPr lang="en-US" dirty="0"/>
              <a:t>Easy-peasy.  But wouldn’t it be nice if you could automate that to run every day or every 8 hours or whatever you choose?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898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options for automating snapshots and backups in AWS, and you’ll need to know the difference between these for the exam.</a:t>
            </a:r>
          </a:p>
          <a:p>
            <a:endParaRPr lang="en-US" dirty="0"/>
          </a:p>
          <a:p>
            <a:r>
              <a:rPr lang="en-US" dirty="0"/>
              <a:t>The first (</a:t>
            </a:r>
            <a:r>
              <a:rPr lang="en-US" b="1" dirty="0"/>
              <a:t>click</a:t>
            </a:r>
            <a:r>
              <a:rPr lang="en-US" dirty="0"/>
              <a:t>) is Data Lifecycle Manager—and this is for EBS only, creating those snapshots we just talked about.</a:t>
            </a:r>
          </a:p>
          <a:p>
            <a:endParaRPr lang="en-US" dirty="0"/>
          </a:p>
          <a:p>
            <a:r>
              <a:rPr lang="en-US" dirty="0"/>
              <a:t>The (</a:t>
            </a:r>
            <a:r>
              <a:rPr lang="en-US" b="1" dirty="0"/>
              <a:t>click</a:t>
            </a:r>
            <a:r>
              <a:rPr lang="en-US" dirty="0"/>
              <a:t>) second is AWS Backup, which lets you do backups for multiple services—say, EBS and </a:t>
            </a:r>
            <a:r>
              <a:rPr lang="en-US" dirty="0" err="1"/>
              <a:t>EFS</a:t>
            </a:r>
            <a:r>
              <a:rPr lang="en-US" dirty="0"/>
              <a:t> and </a:t>
            </a:r>
            <a:r>
              <a:rPr lang="en-US" dirty="0" err="1"/>
              <a:t>RDS</a:t>
            </a:r>
            <a:r>
              <a:rPr lang="en-US" dirty="0"/>
              <a:t>—all from a single interface.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813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go out and do a short demo on Data Lifecycle Manager.  We’ll see how to create a lifecycle policy and how to validate the automation.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SETUP: Create an instance and tag its volume with environment = prod</a:t>
            </a:r>
          </a:p>
          <a:p>
            <a:endParaRPr lang="en-US" dirty="0"/>
          </a:p>
          <a:p>
            <a:r>
              <a:rPr lang="en-US" dirty="0"/>
              <a:t>We’ll start in the </a:t>
            </a:r>
            <a:r>
              <a:rPr lang="en-US" b="1" dirty="0"/>
              <a:t>EC2 console</a:t>
            </a:r>
            <a:r>
              <a:rPr lang="en-US" dirty="0"/>
              <a:t>, then under </a:t>
            </a:r>
            <a:r>
              <a:rPr lang="en-US" b="1" dirty="0"/>
              <a:t>Elastic Block Store</a:t>
            </a:r>
            <a:r>
              <a:rPr lang="en-US" dirty="0"/>
              <a:t>, click on </a:t>
            </a:r>
            <a:r>
              <a:rPr lang="en-US" b="1" dirty="0"/>
              <a:t>Lifecycle Manager</a:t>
            </a:r>
          </a:p>
          <a:p>
            <a:endParaRPr lang="en-US" dirty="0"/>
          </a:p>
          <a:p>
            <a:r>
              <a:rPr lang="en-US" dirty="0"/>
              <a:t>Then we’ll want to </a:t>
            </a:r>
            <a:r>
              <a:rPr lang="en-US" b="1" dirty="0"/>
              <a:t>create a lifecycle policy</a:t>
            </a:r>
            <a:r>
              <a:rPr lang="en-US" dirty="0"/>
              <a:t>—that’s what will allow us to schedule our EBS snapshot.</a:t>
            </a:r>
          </a:p>
          <a:p>
            <a:endParaRPr lang="en-US" dirty="0"/>
          </a:p>
          <a:p>
            <a:r>
              <a:rPr lang="en-US" dirty="0"/>
              <a:t>You’ll see a few different options for policy type.  We’re going with the first one, </a:t>
            </a:r>
            <a:r>
              <a:rPr lang="en-US" b="1" dirty="0"/>
              <a:t>EBS snapshot policy</a:t>
            </a:r>
            <a:r>
              <a:rPr lang="en-US" dirty="0"/>
              <a:t>.  </a:t>
            </a:r>
            <a:r>
              <a:rPr lang="en-US" b="1" dirty="0"/>
              <a:t>Next step</a:t>
            </a:r>
          </a:p>
          <a:p>
            <a:endParaRPr lang="en-US" dirty="0"/>
          </a:p>
          <a:p>
            <a:r>
              <a:rPr lang="en-US" dirty="0"/>
              <a:t>For resource type, Volume will let you create a backup of a single volume.  And Instance will allow you to snapshot multiple volumes attached to a single EC2 instance.</a:t>
            </a:r>
          </a:p>
          <a:p>
            <a:endParaRPr lang="en-US" dirty="0"/>
          </a:p>
          <a:p>
            <a:r>
              <a:rPr lang="en-US" dirty="0"/>
              <a:t>We’re going to say </a:t>
            </a:r>
            <a:r>
              <a:rPr lang="en-US" b="1" dirty="0"/>
              <a:t>Volume</a:t>
            </a:r>
            <a:r>
              <a:rPr lang="en-US" dirty="0"/>
              <a:t>.  For description, say </a:t>
            </a:r>
            <a:r>
              <a:rPr lang="en-US" b="1" dirty="0"/>
              <a:t>Daily EBS Volume Snapshot Policy</a:t>
            </a:r>
            <a:r>
              <a:rPr lang="en-US" dirty="0"/>
              <a:t>.</a:t>
            </a:r>
          </a:p>
          <a:p>
            <a:endParaRPr lang="en-US" dirty="0"/>
          </a:p>
          <a:p>
            <a:r>
              <a:rPr lang="en-US" b="1" dirty="0"/>
              <a:t>Target tags: environment = prod</a:t>
            </a:r>
          </a:p>
          <a:p>
            <a:endParaRPr lang="en-US" dirty="0"/>
          </a:p>
          <a:p>
            <a:r>
              <a:rPr lang="en-US" dirty="0"/>
              <a:t>Next, you’ll need to select an IAM role that has permissions to create, delete and describe snapshots.  For what we’re doing, we’ll </a:t>
            </a:r>
            <a:r>
              <a:rPr lang="en-US" b="1" dirty="0"/>
              <a:t>select the default role</a:t>
            </a:r>
            <a:r>
              <a:rPr lang="en-US" dirty="0"/>
              <a:t>, but you can create a new one as well.</a:t>
            </a:r>
          </a:p>
          <a:p>
            <a:endParaRPr lang="en-US" dirty="0"/>
          </a:p>
          <a:p>
            <a:r>
              <a:rPr lang="en-US" dirty="0"/>
              <a:t>And then we need to get into the details of scheduling.</a:t>
            </a:r>
          </a:p>
          <a:p>
            <a:endParaRPr lang="en-US" dirty="0"/>
          </a:p>
          <a:p>
            <a:r>
              <a:rPr lang="en-US" b="1" dirty="0"/>
              <a:t>Name</a:t>
            </a:r>
            <a:r>
              <a:rPr lang="en-US" dirty="0"/>
              <a:t>: Daily EBS Volume Snapshot Schedule</a:t>
            </a:r>
          </a:p>
          <a:p>
            <a:r>
              <a:rPr lang="en-US" b="1" dirty="0"/>
              <a:t>Frequency</a:t>
            </a:r>
            <a:r>
              <a:rPr lang="en-US" dirty="0"/>
              <a:t>: Daily</a:t>
            </a:r>
          </a:p>
          <a:p>
            <a:r>
              <a:rPr lang="en-US" b="1" dirty="0"/>
              <a:t>Every</a:t>
            </a:r>
            <a:r>
              <a:rPr lang="en-US" dirty="0"/>
              <a:t>: 24 hours</a:t>
            </a:r>
          </a:p>
          <a:p>
            <a:r>
              <a:rPr lang="en-US" b="1" dirty="0"/>
              <a:t>Starting at: </a:t>
            </a:r>
            <a:r>
              <a:rPr lang="en-US" dirty="0"/>
              <a:t>Choose something 5 minutes from now</a:t>
            </a:r>
          </a:p>
          <a:p>
            <a:r>
              <a:rPr lang="en-US" b="1" dirty="0"/>
              <a:t>Retention type</a:t>
            </a:r>
            <a:r>
              <a:rPr lang="en-US" dirty="0"/>
              <a:t>: We can retain snapshots either by their age or total count.  </a:t>
            </a:r>
            <a:r>
              <a:rPr lang="en-US" b="1" dirty="0"/>
              <a:t>We’ll say we want to retain by count 6</a:t>
            </a:r>
            <a:r>
              <a:rPr lang="en-US" dirty="0"/>
              <a:t>.  That means anything more than 6 will be automatically deleted.</a:t>
            </a:r>
          </a:p>
          <a:p>
            <a:endParaRPr lang="en-US" dirty="0"/>
          </a:p>
          <a:p>
            <a:r>
              <a:rPr lang="en-US" b="1" dirty="0"/>
              <a:t>Defaults, next, Create</a:t>
            </a:r>
          </a:p>
          <a:p>
            <a:endParaRPr lang="en-US" dirty="0"/>
          </a:p>
          <a:p>
            <a:r>
              <a:rPr lang="en-US" dirty="0"/>
              <a:t>My policy was created and it’s enabled.</a:t>
            </a:r>
          </a:p>
          <a:p>
            <a:endParaRPr lang="en-US" dirty="0"/>
          </a:p>
          <a:p>
            <a:r>
              <a:rPr lang="en-US" dirty="0"/>
              <a:t>The last thing we want to do is ensure that it runs.  Remember we set it to run at _________ UTC.  If we look at the list of </a:t>
            </a:r>
            <a:r>
              <a:rPr lang="en-US" b="1" dirty="0"/>
              <a:t>Snapshots </a:t>
            </a:r>
            <a:r>
              <a:rPr lang="en-US" dirty="0"/>
              <a:t>now, there aren’t any.  I’ll pause the video for a couple minutes and then come back to show that it ran.</a:t>
            </a:r>
          </a:p>
          <a:p>
            <a:endParaRPr lang="en-US" dirty="0"/>
          </a:p>
          <a:p>
            <a:r>
              <a:rPr lang="en-US" b="1" dirty="0"/>
              <a:t>Now show that the snapshot was created by the automation.</a:t>
            </a:r>
          </a:p>
          <a:p>
            <a:endParaRPr lang="en-US" dirty="0"/>
          </a:p>
          <a:p>
            <a:endParaRPr lang="en-US" dirty="0"/>
          </a:p>
          <a:p>
            <a:r>
              <a:rPr lang="en-US" dirty="0"/>
              <a:t>So there you go.  That’s how you would automate snapshotting of EBS volumes using Data Lifecycle Manager.</a:t>
            </a:r>
          </a:p>
          <a:p>
            <a:endParaRPr lang="en-US" dirty="0"/>
          </a:p>
          <a:p>
            <a:r>
              <a:rPr lang="en-US" b="1" dirty="0"/>
              <a:t>Delete policy and snapshot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74759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m17-05 = “DEMO: Creating a Backup with AWS Backup”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last clip, we saw how to automate backup functionality using Data Lifecycle Manager for EBS.</a:t>
            </a:r>
          </a:p>
          <a:p>
            <a:endParaRPr lang="en-US" dirty="0"/>
          </a:p>
          <a:p>
            <a:r>
              <a:rPr lang="en-US" dirty="0"/>
              <a:t>Now let’s look at the second option of AWS Backup that works with multiple services.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259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previously that individual services have their own backup features—and there are more than just those listed here.  And that will remain the case whether you use AWS Backup or not.  You can just individually go in and do backups on your EBS volumes, your </a:t>
            </a:r>
            <a:r>
              <a:rPr lang="en-US" dirty="0" err="1"/>
              <a:t>RDS</a:t>
            </a:r>
            <a:r>
              <a:rPr lang="en-US" dirty="0"/>
              <a:t> databases, your DynamoDB tables and so on.</a:t>
            </a:r>
          </a:p>
          <a:p>
            <a:endParaRPr lang="en-US" dirty="0"/>
          </a:p>
          <a:p>
            <a:r>
              <a:rPr lang="en-US" dirty="0"/>
              <a:t>But AWS Backup will let you tie all of those together to manage backups in a single place.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56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AWS Backup, you’ll enable (or disable) the things you want to back up—and here you’ll see the full list, some of which we already talked about.  Once you’ve enabled them to work with AWS, you can set them up on a schedule, similar to what we saw with Lifecycle Manager.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 in a demo…</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30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 (</a:t>
            </a:r>
            <a:r>
              <a:rPr lang="en-US" b="1" dirty="0"/>
              <a:t>click</a:t>
            </a:r>
            <a:r>
              <a:rPr lang="en-US" dirty="0"/>
              <a:t>), we’ll see how to enable AWS Backup (</a:t>
            </a:r>
            <a:r>
              <a:rPr lang="en-US" b="1" dirty="0"/>
              <a:t>click</a:t>
            </a:r>
            <a:r>
              <a:rPr lang="en-US" dirty="0"/>
              <a:t>) to work with different services and then (</a:t>
            </a:r>
            <a:r>
              <a:rPr lang="en-US" b="1" dirty="0"/>
              <a:t>click</a:t>
            </a:r>
            <a:r>
              <a:rPr lang="en-US" dirty="0"/>
              <a:t>) we’ll create a scheduled backup.</a:t>
            </a:r>
          </a:p>
          <a:p>
            <a:endParaRPr lang="en-US" b="1" dirty="0"/>
          </a:p>
          <a:p>
            <a:endParaRPr lang="en-US" b="1" dirty="0"/>
          </a:p>
          <a:p>
            <a:r>
              <a:rPr lang="en-US" b="1" dirty="0"/>
              <a:t>SETUP: Set up an </a:t>
            </a:r>
            <a:r>
              <a:rPr lang="en-US" b="1" dirty="0" err="1"/>
              <a:t>EFS</a:t>
            </a:r>
            <a:r>
              <a:rPr lang="en-US" b="1" dirty="0"/>
              <a:t>, Name: </a:t>
            </a:r>
            <a:r>
              <a:rPr lang="en-US" b="1" dirty="0" err="1"/>
              <a:t>MyEFS</a:t>
            </a:r>
            <a:endParaRPr lang="en-US" b="1" dirty="0"/>
          </a:p>
          <a:p>
            <a:r>
              <a:rPr lang="en-US" dirty="0"/>
              <a:t>Delete old manually-created backup plans</a:t>
            </a:r>
          </a:p>
          <a:p>
            <a:endParaRPr lang="en-US" dirty="0"/>
          </a:p>
          <a:p>
            <a:r>
              <a:rPr lang="en-US" dirty="0"/>
              <a:t>In the AWS Console, we’ll </a:t>
            </a:r>
            <a:r>
              <a:rPr lang="en-US" b="1" dirty="0"/>
              <a:t>navigate to AWS Backup</a:t>
            </a:r>
            <a:r>
              <a:rPr lang="en-US" dirty="0"/>
              <a:t>, and then on the left nav, go to </a:t>
            </a:r>
            <a:r>
              <a:rPr lang="en-US" b="1" dirty="0"/>
              <a:t>Settings</a:t>
            </a:r>
            <a:r>
              <a:rPr lang="en-US" dirty="0"/>
              <a:t>.</a:t>
            </a:r>
          </a:p>
          <a:p>
            <a:endParaRPr lang="en-US" dirty="0"/>
          </a:p>
          <a:p>
            <a:r>
              <a:rPr lang="en-US" dirty="0"/>
              <a:t>You’ll see that all of these are enabled by default, but if you </a:t>
            </a:r>
            <a:r>
              <a:rPr lang="en-US" b="1" dirty="0"/>
              <a:t>Configure</a:t>
            </a:r>
            <a:r>
              <a:rPr lang="en-US" dirty="0"/>
              <a:t>, then you can toggle individual services on and off.  And note that these settings are region-specific, so you’ll need to configure each region for your needs.</a:t>
            </a:r>
          </a:p>
          <a:p>
            <a:endParaRPr lang="en-US" dirty="0"/>
          </a:p>
          <a:p>
            <a:r>
              <a:rPr lang="en-US" dirty="0"/>
              <a:t>Now let’s create a backup plan. The backup plan is where we define our requirements, the schedule, and lifecycle and retention rules.  Navigate to </a:t>
            </a:r>
            <a:r>
              <a:rPr lang="en-US" b="1" dirty="0"/>
              <a:t>Backup plans</a:t>
            </a:r>
            <a:r>
              <a:rPr lang="en-US" dirty="0"/>
              <a:t> (left nav).  Create </a:t>
            </a:r>
            <a:r>
              <a:rPr lang="en-US" b="1" dirty="0"/>
              <a:t>Backup plan</a:t>
            </a:r>
            <a:r>
              <a:rPr lang="en-US" dirty="0"/>
              <a:t>.</a:t>
            </a:r>
          </a:p>
          <a:p>
            <a:endParaRPr lang="en-US" dirty="0"/>
          </a:p>
          <a:p>
            <a:r>
              <a:rPr lang="en-US" dirty="0"/>
              <a:t>There are templates available, but to better show you some of the options available, we’ll </a:t>
            </a:r>
            <a:r>
              <a:rPr lang="en-US" b="1" dirty="0"/>
              <a:t>Build a new plan</a:t>
            </a:r>
          </a:p>
          <a:p>
            <a:endParaRPr lang="en-US" dirty="0"/>
          </a:p>
          <a:p>
            <a:r>
              <a:rPr lang="en-US" dirty="0"/>
              <a:t>Name: </a:t>
            </a:r>
            <a:r>
              <a:rPr lang="en-US" b="1" dirty="0"/>
              <a:t>daily-30-day-retention</a:t>
            </a:r>
          </a:p>
          <a:p>
            <a:r>
              <a:rPr lang="en-US" dirty="0"/>
              <a:t>Backup rule name: </a:t>
            </a:r>
            <a:r>
              <a:rPr lang="en-US" b="1" dirty="0"/>
              <a:t>daily-backup</a:t>
            </a:r>
          </a:p>
          <a:p>
            <a:r>
              <a:rPr lang="en-US" dirty="0"/>
              <a:t>Backup vault: This is where the backups will be stored; create new called </a:t>
            </a:r>
            <a:r>
              <a:rPr lang="en-US" b="1" dirty="0"/>
              <a:t>my-backup-vault, default KMS key</a:t>
            </a:r>
          </a:p>
          <a:p>
            <a:r>
              <a:rPr lang="en-US" dirty="0"/>
              <a:t>Backup frequency: </a:t>
            </a:r>
            <a:r>
              <a:rPr lang="en-US" b="1" dirty="0"/>
              <a:t>Daily</a:t>
            </a:r>
          </a:p>
          <a:p>
            <a:r>
              <a:rPr lang="en-US" dirty="0"/>
              <a:t>Backup window: </a:t>
            </a:r>
            <a:r>
              <a:rPr lang="en-US" b="1" dirty="0"/>
              <a:t>Use defaults</a:t>
            </a:r>
            <a:r>
              <a:rPr lang="en-US" dirty="0"/>
              <a:t>, but show that you could also customize, and those options:</a:t>
            </a:r>
            <a:endParaRPr lang="en-US" b="1" dirty="0"/>
          </a:p>
          <a:p>
            <a:r>
              <a:rPr lang="en-US" dirty="0"/>
              <a:t>	You can choose to transition your backups to cold storage, but we’re going to leave that at </a:t>
            </a:r>
            <a:r>
              <a:rPr lang="en-US" b="1" dirty="0"/>
              <a:t>Never</a:t>
            </a:r>
          </a:p>
          <a:p>
            <a:r>
              <a:rPr lang="en-US" dirty="0"/>
              <a:t>	And then retention, we’re only going to keep these for 30 days.  So we’ll say </a:t>
            </a:r>
            <a:r>
              <a:rPr lang="en-US" b="1" dirty="0"/>
              <a:t>Days </a:t>
            </a:r>
            <a:r>
              <a:rPr lang="en-US" dirty="0"/>
              <a:t>and </a:t>
            </a:r>
            <a:r>
              <a:rPr lang="en-US" b="1" dirty="0"/>
              <a:t>30</a:t>
            </a:r>
            <a:r>
              <a:rPr lang="en-US" dirty="0"/>
              <a:t>.</a:t>
            </a:r>
          </a:p>
          <a:p>
            <a:r>
              <a:rPr lang="en-US" dirty="0"/>
              <a:t>	You can choose to create a copy in another region, but we’ll skip that for now.</a:t>
            </a:r>
          </a:p>
          <a:p>
            <a:endParaRPr lang="en-US" dirty="0"/>
          </a:p>
          <a:p>
            <a:r>
              <a:rPr lang="en-US" dirty="0"/>
              <a:t>Now, you might be wondering where we specify the resources to back up.  And you’ll see the note at the bottom here, that you can assign resources after the plan is created.  So let’s do that, </a:t>
            </a:r>
            <a:r>
              <a:rPr lang="en-US" b="1" dirty="0"/>
              <a:t>Create plan</a:t>
            </a:r>
            <a:r>
              <a:rPr lang="en-US" dirty="0"/>
              <a:t>.</a:t>
            </a:r>
          </a:p>
          <a:p>
            <a:endParaRPr lang="en-US" dirty="0"/>
          </a:p>
          <a:p>
            <a:r>
              <a:rPr lang="en-US" dirty="0"/>
              <a:t>NOW we can </a:t>
            </a:r>
            <a:r>
              <a:rPr lang="en-US" b="1" dirty="0"/>
              <a:t>assign resources</a:t>
            </a:r>
            <a:r>
              <a:rPr lang="en-US" dirty="0"/>
              <a:t>.  </a:t>
            </a:r>
          </a:p>
          <a:p>
            <a:endParaRPr lang="en-US" dirty="0"/>
          </a:p>
          <a:p>
            <a:r>
              <a:rPr lang="en-US" dirty="0"/>
              <a:t>Name: </a:t>
            </a:r>
            <a:r>
              <a:rPr lang="en-US" b="1" dirty="0"/>
              <a:t>daily-30-day-resources</a:t>
            </a:r>
          </a:p>
          <a:p>
            <a:r>
              <a:rPr lang="en-US" dirty="0"/>
              <a:t>Role: </a:t>
            </a:r>
            <a:r>
              <a:rPr lang="en-US" b="1" dirty="0"/>
              <a:t>Default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Include specific resource types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Assign by</a:t>
            </a:r>
            <a:r>
              <a:rPr lang="en-US" dirty="0"/>
              <a:t>: Resource </a:t>
            </a:r>
            <a:r>
              <a:rPr lang="en-US" dirty="0" err="1"/>
              <a:t>ID</a:t>
            </a:r>
            <a:r>
              <a:rPr lang="en-US" dirty="0" err="1">
                <a:sym typeface="Wingdings" panose="05000000000000000000" pitchFamily="2" charset="2"/>
              </a:rPr>
              <a:t>EFSit</a:t>
            </a:r>
            <a:r>
              <a:rPr lang="en-US" dirty="0">
                <a:sym typeface="Wingdings" panose="05000000000000000000" pitchFamily="2" charset="2"/>
              </a:rPr>
              <a:t> shows available file system 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anose="05000000000000000000" pitchFamily="2" charset="2"/>
              </a:rPr>
              <a:t>Add assignment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Assign by</a:t>
            </a:r>
            <a:r>
              <a:rPr lang="en-US" dirty="0"/>
              <a:t>: Resource </a:t>
            </a:r>
            <a:r>
              <a:rPr lang="en-US" dirty="0" err="1"/>
              <a:t>ID</a:t>
            </a:r>
            <a:r>
              <a:rPr lang="en-US" dirty="0" err="1">
                <a:sym typeface="Wingdings" panose="05000000000000000000" pitchFamily="2" charset="2"/>
              </a:rPr>
              <a:t>EBSit</a:t>
            </a:r>
            <a:r>
              <a:rPr lang="en-US" dirty="0">
                <a:sym typeface="Wingdings" panose="05000000000000000000" pitchFamily="2" charset="2"/>
              </a:rPr>
              <a:t> shows available volume IDs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Assign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we go.  Now every day at the default time, the job will run and will get stored in the </a:t>
            </a:r>
            <a:r>
              <a:rPr lang="en-US" b="1" dirty="0"/>
              <a:t>backup vault (show this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back under </a:t>
            </a:r>
            <a:r>
              <a:rPr lang="en-US" b="1" dirty="0"/>
              <a:t>Backup plans</a:t>
            </a:r>
            <a:r>
              <a:rPr lang="en-US" dirty="0"/>
              <a:t>, you will be able to see </a:t>
            </a:r>
            <a:r>
              <a:rPr lang="en-US" b="1" dirty="0"/>
              <a:t>last runtime</a:t>
            </a:r>
            <a:r>
              <a:rPr lang="en-US" dirty="0"/>
              <a:t> so you’ll know it ran. I won’t make you wait around for mine, but if you’re following along a home, feel free to check back on your own vault to see the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 wraps it up for this demo.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Delete vault, resource assignments (open backup plan to see/delete this), backup plan, </a:t>
            </a:r>
            <a:r>
              <a:rPr lang="en-US" b="1" dirty="0" err="1"/>
              <a:t>EFS</a:t>
            </a:r>
            <a:r>
              <a:rPr lang="en-US" b="1" dirty="0"/>
              <a:t> drive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916795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m17-06 </a:t>
            </a:r>
            <a:r>
              <a:rPr lang="en-US" sz="1200" b="1" dirty="0"/>
              <a:t>= “DEMO: Restoring a </a:t>
            </a:r>
            <a:r>
              <a:rPr lang="en-US" sz="1200" b="1" dirty="0" err="1"/>
              <a:t>RDS</a:t>
            </a:r>
            <a:r>
              <a:rPr lang="en-US" sz="1200" b="1" dirty="0"/>
              <a:t> Database to a Point in Time”</a:t>
            </a:r>
          </a:p>
          <a:p>
            <a:endParaRPr lang="en-US" dirty="0"/>
          </a:p>
          <a:p>
            <a:endParaRPr lang="en-US" dirty="0"/>
          </a:p>
          <a:p>
            <a:r>
              <a:rPr lang="en-US" dirty="0"/>
              <a:t>In this demo, we’ll see how to restore a database to a point in time.  And for this, I’ll be using the AWS Console, but you can also use the command line interview, or CLI, or the </a:t>
            </a:r>
            <a:r>
              <a:rPr lang="en-US" dirty="0" err="1"/>
              <a:t>RDS</a:t>
            </a:r>
            <a:r>
              <a:rPr lang="en-US" dirty="0"/>
              <a:t> API.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SETUP</a:t>
            </a:r>
            <a:r>
              <a:rPr lang="en-US" dirty="0"/>
              <a:t>: Create a database and have some automated backups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the previous “</a:t>
            </a:r>
            <a:r>
              <a:rPr lang="en-US" b="1" dirty="0"/>
              <a:t>database-restored” </a:t>
            </a:r>
            <a:r>
              <a:rPr lang="en-US" dirty="0"/>
              <a:t>database</a:t>
            </a:r>
          </a:p>
          <a:p>
            <a:endParaRPr lang="en-US" dirty="0"/>
          </a:p>
          <a:p>
            <a:r>
              <a:rPr lang="en-US" dirty="0"/>
              <a:t>Now, prior to this demo, I went into the </a:t>
            </a:r>
            <a:r>
              <a:rPr lang="en-US" dirty="0" err="1"/>
              <a:t>RDS</a:t>
            </a:r>
            <a:r>
              <a:rPr lang="en-US" dirty="0"/>
              <a:t> console and created a MySQL database, and you’ll see I have some </a:t>
            </a:r>
            <a:r>
              <a:rPr lang="en-US" b="1" dirty="0"/>
              <a:t>automated backups available (show this</a:t>
            </a:r>
            <a:r>
              <a:rPr lang="en-US" dirty="0"/>
              <a:t>).  Note that each backup has an earliest restorable time and a latest restorable time.  I’ve got a range </a:t>
            </a:r>
            <a:r>
              <a:rPr lang="en-US" b="1" dirty="0"/>
              <a:t>here of ____________.</a:t>
            </a:r>
            <a:r>
              <a:rPr lang="en-US" dirty="0"/>
              <a:t>  You can restore to any time between these two points.</a:t>
            </a:r>
          </a:p>
          <a:p>
            <a:endParaRPr lang="en-US" dirty="0"/>
          </a:p>
          <a:p>
            <a:r>
              <a:rPr lang="en-US" dirty="0"/>
              <a:t>So let’s say we want to restore </a:t>
            </a:r>
            <a:r>
              <a:rPr lang="en-US" b="1" dirty="0"/>
              <a:t>database-1.  Choose this and then </a:t>
            </a:r>
            <a:r>
              <a:rPr lang="en-US" b="1" dirty="0" err="1"/>
              <a:t>Actions</a:t>
            </a:r>
            <a:r>
              <a:rPr lang="en-US" b="1" dirty="0" err="1">
                <a:sym typeface="Wingdings" panose="05000000000000000000" pitchFamily="2" charset="2"/>
              </a:rPr>
              <a:t>Restore</a:t>
            </a:r>
            <a:r>
              <a:rPr lang="en-US" b="1" dirty="0">
                <a:sym typeface="Wingdings" panose="05000000000000000000" pitchFamily="2" charset="2"/>
              </a:rPr>
              <a:t> to point in time</a:t>
            </a:r>
          </a:p>
          <a:p>
            <a:endParaRPr lang="en-US" dirty="0"/>
          </a:p>
          <a:p>
            <a:r>
              <a:rPr lang="en-US" dirty="0"/>
              <a:t>I’m going to say that I want to restore this to the </a:t>
            </a:r>
            <a:r>
              <a:rPr lang="en-US" b="1" dirty="0"/>
              <a:t>latest point in time</a:t>
            </a:r>
            <a:r>
              <a:rPr lang="en-US" dirty="0"/>
              <a:t>, but you can also choose </a:t>
            </a:r>
            <a:r>
              <a:rPr lang="en-US" b="1" dirty="0"/>
              <a:t>Custom </a:t>
            </a:r>
            <a:r>
              <a:rPr lang="en-US" dirty="0"/>
              <a:t>to choose another time.</a:t>
            </a:r>
          </a:p>
          <a:p>
            <a:endParaRPr lang="en-US" dirty="0"/>
          </a:p>
          <a:p>
            <a:r>
              <a:rPr lang="en-US" dirty="0"/>
              <a:t>Then we need to give this restored instance a name: </a:t>
            </a:r>
            <a:r>
              <a:rPr lang="en-US" b="1" dirty="0"/>
              <a:t>database-restored</a:t>
            </a:r>
          </a:p>
          <a:p>
            <a:r>
              <a:rPr lang="en-US" dirty="0"/>
              <a:t>Keep everything else the default, but note that you ARE able to change various things</a:t>
            </a:r>
          </a:p>
          <a:p>
            <a:r>
              <a:rPr lang="en-US" dirty="0"/>
              <a:t>And </a:t>
            </a:r>
            <a:r>
              <a:rPr lang="en-US" b="1" dirty="0"/>
              <a:t>Restore to point in time</a:t>
            </a:r>
          </a:p>
          <a:p>
            <a:endParaRPr lang="en-US" dirty="0"/>
          </a:p>
          <a:p>
            <a:r>
              <a:rPr lang="en-US" dirty="0"/>
              <a:t>Coming back to </a:t>
            </a:r>
            <a:r>
              <a:rPr lang="en-US" b="1" dirty="0"/>
              <a:t>Databases</a:t>
            </a:r>
            <a:r>
              <a:rPr lang="en-US" dirty="0"/>
              <a:t>, you’ll see that it’s now listed alongside my original database.  So we’ve taken that backup and restored it to a point in time as a new database instance.</a:t>
            </a:r>
          </a:p>
          <a:p>
            <a:endParaRPr lang="en-US" dirty="0"/>
          </a:p>
          <a:p>
            <a:r>
              <a:rPr lang="en-US" b="1" dirty="0"/>
              <a:t>To next slide before ending</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150397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important things to know for this one.</a:t>
            </a:r>
          </a:p>
          <a:p>
            <a:endParaRPr lang="en-US" dirty="0"/>
          </a:p>
          <a:p>
            <a:r>
              <a:rPr lang="en-US" dirty="0"/>
              <a:t>First, when you restore to a specific point in time, that will create a new database instance for you.  You’re not restoring just the database, or just the database tables, for instance, to an existing database instance.  But you’ll be getting a brand-new database instance.</a:t>
            </a:r>
          </a:p>
          <a:p>
            <a:endParaRPr lang="en-US" dirty="0"/>
          </a:p>
          <a:p>
            <a:r>
              <a:rPr lang="en-US" dirty="0"/>
              <a:t>Second, when you go to restore to a point in time, the recommendation is to choose the same or similar database instance size as what you had before—and you’ll see an option in the UI for this.</a:t>
            </a:r>
          </a:p>
          <a:p>
            <a:endParaRPr lang="en-US" dirty="0"/>
          </a:p>
          <a:p>
            <a:r>
              <a:rPr lang="en-US" dirty="0"/>
              <a:t>And then finally, thinking back to our discussion about AWS Backup in the last module, you CAN use AWS Backup to do all of this work, in addition to doing it individually through the </a:t>
            </a:r>
            <a:r>
              <a:rPr lang="en-US" dirty="0" err="1"/>
              <a:t>RDS</a:t>
            </a:r>
            <a:r>
              <a:rPr lang="en-US" dirty="0"/>
              <a:t> tooling.</a:t>
            </a:r>
          </a:p>
          <a:p>
            <a:endParaRPr lang="en-US" dirty="0"/>
          </a:p>
          <a:p>
            <a:r>
              <a:rPr lang="en-US" b="1" dirty="0"/>
              <a:t>Delete the new DB instance and backup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36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 the course, we’ve seen so many individual services, and we know how to get applications and databases and so on up and running.  But now we need to talk about what happens when it all goes wrong—how do we back up our data and recover from a disaster?</a:t>
            </a:r>
          </a:p>
          <a:p>
            <a:endParaRPr lang="en-US" dirty="0"/>
          </a:p>
          <a:p>
            <a:r>
              <a:rPr lang="en-US" dirty="0"/>
              <a:t>In this module, we’ll cover some fundamental concepts and terminology (click) —like RPO and RTO—or recovery point objective and recovery time objective.  And then we’ll talk about backup features for various AWS services—like Elastic Block Store (EBS) and Relational Database Service (</a:t>
            </a:r>
            <a:r>
              <a:rPr lang="en-US" dirty="0" err="1"/>
              <a:t>RDS</a:t>
            </a:r>
            <a:r>
              <a:rPr lang="en-US" dirty="0"/>
              <a:t>).</a:t>
            </a:r>
          </a:p>
          <a:p>
            <a:endParaRPr lang="en-US" dirty="0"/>
          </a:p>
          <a:p>
            <a:r>
              <a:rPr lang="en-US" dirty="0"/>
              <a:t>Then we’ll (click) see how to automate your backups with Data Lifecycle Manager and (click) then also AWS Backup.</a:t>
            </a:r>
          </a:p>
          <a:p>
            <a:endParaRPr lang="en-US" dirty="0"/>
          </a:p>
          <a:p>
            <a:pPr algn="l"/>
            <a:r>
              <a:rPr lang="en-US" dirty="0"/>
              <a:t>Let’s get 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m17-07 </a:t>
            </a:r>
            <a:r>
              <a:rPr lang="en-US" sz="1200" b="1" dirty="0"/>
              <a:t>= “DEMO: Restoring a </a:t>
            </a:r>
            <a:r>
              <a:rPr lang="en-US" sz="1200" b="1" dirty="0" err="1"/>
              <a:t>RDS</a:t>
            </a:r>
            <a:r>
              <a:rPr lang="en-US" sz="1200" b="1" dirty="0"/>
              <a:t> Database from a Snapshot”</a:t>
            </a:r>
          </a:p>
          <a:p>
            <a:endParaRPr lang="en-US" dirty="0"/>
          </a:p>
          <a:p>
            <a:r>
              <a:rPr lang="en-US" dirty="0"/>
              <a:t>In this demo, we’ll restore from a database snapshot.  Once again, we’ll be in the AWS Console, but you can also use the CLI or the </a:t>
            </a:r>
            <a:r>
              <a:rPr lang="en-US" dirty="0" err="1"/>
              <a:t>RDS</a:t>
            </a:r>
            <a:r>
              <a:rPr lang="en-US" dirty="0"/>
              <a:t> API.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Create a database and have a snapshot available</a:t>
            </a:r>
          </a:p>
          <a:p>
            <a:endParaRPr lang="en-US" dirty="0"/>
          </a:p>
          <a:p>
            <a:r>
              <a:rPr lang="en-US" dirty="0"/>
              <a:t>To set up for this demo, I took a snapshot of my database, and so you’ll see I </a:t>
            </a:r>
            <a:r>
              <a:rPr lang="en-US" b="1" dirty="0"/>
              <a:t>have database-snapshot here (show under Snapshots</a:t>
            </a:r>
            <a:r>
              <a:rPr lang="en-US" dirty="0"/>
              <a:t>).</a:t>
            </a:r>
          </a:p>
          <a:p>
            <a:endParaRPr lang="en-US" dirty="0"/>
          </a:p>
          <a:p>
            <a:r>
              <a:rPr lang="en-US" dirty="0"/>
              <a:t>And it’s super easy to restore from a snapshot.  Just </a:t>
            </a:r>
            <a:r>
              <a:rPr lang="en-US" b="1" dirty="0"/>
              <a:t>select the snapshot you want to restore from, go to </a:t>
            </a:r>
            <a:r>
              <a:rPr lang="en-US" b="1" dirty="0" err="1"/>
              <a:t>Actions</a:t>
            </a:r>
            <a:r>
              <a:rPr lang="en-US" b="1" dirty="0" err="1">
                <a:sym typeface="Wingdings" panose="05000000000000000000" pitchFamily="2" charset="2"/>
              </a:rPr>
              <a:t>Restore</a:t>
            </a:r>
            <a:r>
              <a:rPr lang="en-US" b="1" dirty="0">
                <a:sym typeface="Wingdings" panose="05000000000000000000" pitchFamily="2" charset="2"/>
              </a:rPr>
              <a:t> Snapshot</a:t>
            </a:r>
            <a:r>
              <a:rPr lang="en-US" dirty="0">
                <a:sym typeface="Wingdings" panose="05000000000000000000" pitchFamily="2" charset="2"/>
              </a:rPr>
              <a:t> (if this doesn’t work, click into the snapshot and then go to that Action menu)</a:t>
            </a:r>
            <a:endParaRPr lang="en-US" dirty="0"/>
          </a:p>
          <a:p>
            <a:endParaRPr lang="en-US" dirty="0"/>
          </a:p>
          <a:p>
            <a:r>
              <a:rPr lang="en-US" dirty="0"/>
              <a:t>ID: </a:t>
            </a:r>
            <a:r>
              <a:rPr lang="en-US" b="1" dirty="0"/>
              <a:t>database-snapshot-restored</a:t>
            </a:r>
          </a:p>
          <a:p>
            <a:r>
              <a:rPr lang="en-US" dirty="0"/>
              <a:t>Defaults, but call out the </a:t>
            </a:r>
            <a:r>
              <a:rPr lang="en-US" b="1" dirty="0"/>
              <a:t>storage type</a:t>
            </a:r>
          </a:p>
          <a:p>
            <a:r>
              <a:rPr lang="en-US" b="1" dirty="0"/>
              <a:t>Restore DB Instance</a:t>
            </a:r>
          </a:p>
          <a:p>
            <a:endParaRPr lang="en-US" dirty="0"/>
          </a:p>
          <a:p>
            <a:r>
              <a:rPr lang="en-US" dirty="0"/>
              <a:t>And once again, under </a:t>
            </a:r>
            <a:r>
              <a:rPr lang="en-US" b="1" dirty="0"/>
              <a:t>Databases</a:t>
            </a:r>
            <a:r>
              <a:rPr lang="en-US" dirty="0"/>
              <a:t>, you’ll see that restored snapshot is listed and being created.  Pretty easy, huh?</a:t>
            </a:r>
          </a:p>
          <a:p>
            <a:endParaRPr lang="en-US" dirty="0"/>
          </a:p>
          <a:p>
            <a:r>
              <a:rPr lang="en-US" b="1" dirty="0"/>
              <a:t>To next slide before ending demo…</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297111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important points to note on this option.</a:t>
            </a:r>
          </a:p>
          <a:p>
            <a:endParaRPr lang="en-US" dirty="0"/>
          </a:p>
          <a:p>
            <a:r>
              <a:rPr lang="en-US" dirty="0"/>
              <a:t>Just like we saw with restoring to a point in time, restoring from a snapshot also creates a new database instance.</a:t>
            </a:r>
          </a:p>
          <a:p>
            <a:endParaRPr lang="en-US" dirty="0"/>
          </a:p>
          <a:p>
            <a:r>
              <a:rPr lang="en-US" dirty="0"/>
              <a:t>And you can restore from a snapshot and choose a different storage type for the new database instance—for instance, changing from general purpose SSD storage to something like provisioned IOPS.</a:t>
            </a:r>
          </a:p>
          <a:p>
            <a:endParaRPr lang="en-US" dirty="0"/>
          </a:p>
          <a:p>
            <a:r>
              <a:rPr lang="en-US" b="1" dirty="0"/>
              <a:t>Delete the new DB instance and snapshot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587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And then let’s spent a minute on how encryption works with database snapshots.  This could come up on the exam, so make sure you understand the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mj-lt"/>
            </a:endParaRPr>
          </a:p>
          <a:p>
            <a:r>
              <a:rPr lang="en-US" sz="1600" dirty="0">
                <a:latin typeface="+mj-lt"/>
              </a:rPr>
              <a:t>If you have a snapshot that’s been encrypted with a KMS key, you can copy that snapshot, and the copy will also be encrypted.</a:t>
            </a:r>
          </a:p>
          <a:p>
            <a:pPr lvl="1"/>
            <a:r>
              <a:rPr lang="en-US" sz="1400" dirty="0">
                <a:latin typeface="+mj-lt"/>
              </a:rPr>
              <a:t>If you’re making the copy in the same region as the snapshot, you’ll use the same KMS key that was used for the encryption of the snapshot</a:t>
            </a:r>
          </a:p>
          <a:p>
            <a:pPr lvl="1"/>
            <a:r>
              <a:rPr lang="en-US" sz="1400" dirty="0">
                <a:latin typeface="+mj-lt"/>
              </a:rPr>
              <a:t>If you’re putting the copy in a different region, then you’ll need to specify the KMS key in that region, so it’ll be different than the key that was used for the snapshot</a:t>
            </a:r>
          </a:p>
          <a:p>
            <a:endParaRPr lang="en-US" dirty="0"/>
          </a:p>
          <a:p>
            <a:r>
              <a:rPr lang="en-US" sz="1400" dirty="0">
                <a:latin typeface="+mj-lt"/>
              </a:rPr>
              <a:t>You can also encrypt a copy of an unencrypted snapshot. This way, you can quickly add encryption to a previously unencrypted DB instance. To do this, you create a snapshot of your DB instance when you are ready to encrypt it. You then create a copy of that snapshot and specify a KMS key to encrypt that snapshot copy. You can then restore an encrypted DB instance from the encrypted snapshot.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75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m17-08 </a:t>
            </a:r>
            <a:r>
              <a:rPr lang="en-US" sz="1200" b="1" dirty="0"/>
              <a:t>= “DEMO: Promoting a </a:t>
            </a:r>
            <a:r>
              <a:rPr lang="en-US" sz="1200" b="1" dirty="0" err="1"/>
              <a:t>RDS</a:t>
            </a:r>
            <a:r>
              <a:rPr lang="en-US" sz="1200" b="1" dirty="0"/>
              <a:t> Read Replica”</a:t>
            </a:r>
          </a:p>
          <a:p>
            <a:endParaRPr lang="en-US" dirty="0"/>
          </a:p>
          <a:p>
            <a:r>
              <a:rPr lang="en-US" dirty="0"/>
              <a:t>As mentioned previously in the course, you can use read replicas to improve performance for your users.  If you’ve got an application that’s very read-heavy, you can create a read replica of the database, and direct read traffic there.  So it’s a good way to scale out capacity for those types of workloads.</a:t>
            </a:r>
          </a:p>
          <a:p>
            <a:endParaRPr lang="en-US" dirty="0"/>
          </a:p>
          <a:p>
            <a:r>
              <a:rPr lang="en-US" dirty="0"/>
              <a:t>But it can also be used as a form of backup if something goes wrong with your primary database.</a:t>
            </a:r>
          </a:p>
          <a:p>
            <a:endParaRPr lang="en-US" dirty="0"/>
          </a:p>
          <a:p>
            <a:r>
              <a:rPr lang="en-US" dirty="0"/>
              <a:t>In this demo, we’ll take a read replica and promote it using the AWS Console.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SETUP</a:t>
            </a:r>
            <a:r>
              <a:rPr lang="en-US" dirty="0"/>
              <a:t>: Create a database and have a read replica available</a:t>
            </a:r>
          </a:p>
          <a:p>
            <a:endParaRPr lang="en-US" dirty="0"/>
          </a:p>
          <a:p>
            <a:r>
              <a:rPr lang="en-US" dirty="0"/>
              <a:t>Previously, I went to my database and created a </a:t>
            </a:r>
            <a:r>
              <a:rPr lang="en-US" b="0" dirty="0"/>
              <a:t>read replica from it</a:t>
            </a:r>
            <a:r>
              <a:rPr lang="en-US" dirty="0"/>
              <a:t>.  One thing you’ll notice, though, is there is </a:t>
            </a:r>
            <a:r>
              <a:rPr lang="en-US" b="1" dirty="0"/>
              <a:t>no “read replica” label on the left nav</a:t>
            </a:r>
            <a:r>
              <a:rPr lang="en-US" dirty="0"/>
              <a:t>.  Instead, you’ll go to </a:t>
            </a:r>
            <a:r>
              <a:rPr lang="en-US" b="1" dirty="0"/>
              <a:t>Databases</a:t>
            </a:r>
            <a:r>
              <a:rPr lang="en-US" dirty="0"/>
              <a:t>, and then under Role, you’ll see there’s a role for </a:t>
            </a:r>
            <a:r>
              <a:rPr lang="en-US" b="1" dirty="0"/>
              <a:t>Replica</a:t>
            </a:r>
            <a:r>
              <a:rPr lang="en-US" dirty="0"/>
              <a:t>.</a:t>
            </a:r>
          </a:p>
          <a:p>
            <a:endParaRPr lang="en-US" dirty="0"/>
          </a:p>
          <a:p>
            <a:r>
              <a:rPr lang="en-US" dirty="0"/>
              <a:t>So let’s say that for whatever reason, my primary database, database-1, goes down and I need a way to recover my data.  I can take database-read-replica and promote it to be my primary.</a:t>
            </a:r>
          </a:p>
          <a:p>
            <a:endParaRPr lang="en-US" dirty="0"/>
          </a:p>
          <a:p>
            <a:r>
              <a:rPr lang="en-US" dirty="0"/>
              <a:t>To do that, </a:t>
            </a:r>
            <a:r>
              <a:rPr lang="en-US" b="1" dirty="0"/>
              <a:t>select the replica</a:t>
            </a:r>
            <a:r>
              <a:rPr lang="en-US" dirty="0"/>
              <a:t>, and then </a:t>
            </a:r>
            <a:r>
              <a:rPr lang="en-US" b="1" dirty="0"/>
              <a:t>Promote</a:t>
            </a:r>
            <a:r>
              <a:rPr lang="en-US" dirty="0"/>
              <a:t> (might have to click into replica)</a:t>
            </a:r>
          </a:p>
          <a:p>
            <a:r>
              <a:rPr lang="en-US" dirty="0"/>
              <a:t>Leave defaults</a:t>
            </a:r>
          </a:p>
          <a:p>
            <a:r>
              <a:rPr lang="en-US" b="1" dirty="0"/>
              <a:t>Continue</a:t>
            </a:r>
          </a:p>
          <a:p>
            <a:endParaRPr lang="en-US" dirty="0"/>
          </a:p>
          <a:p>
            <a:r>
              <a:rPr lang="en-US" dirty="0"/>
              <a:t>Then you’ll get a warning of sorts that you should stop any transactions on the master.  Otherwise, the read replica might not have everything committed to it.  For what we’re doing, this is fine, but in the real world, depending on why you’re promoting the read replica, you may need to do some coordination.  You’ll see it also mentions the reboot here.</a:t>
            </a:r>
          </a:p>
          <a:p>
            <a:endParaRPr lang="en-US" dirty="0"/>
          </a:p>
          <a:p>
            <a:r>
              <a:rPr lang="en-US" dirty="0"/>
              <a:t>For what we’re doing, this is fine.  </a:t>
            </a:r>
            <a:r>
              <a:rPr lang="en-US" b="1" dirty="0"/>
              <a:t>We’ll Promote Read Replica</a:t>
            </a:r>
            <a:r>
              <a:rPr lang="en-US" dirty="0"/>
              <a:t>.</a:t>
            </a:r>
          </a:p>
          <a:p>
            <a:endParaRPr lang="en-US" dirty="0"/>
          </a:p>
          <a:p>
            <a:r>
              <a:rPr lang="en-US" dirty="0"/>
              <a:t>After that’s done, let’s go back and take a look at what’s showing in our list of </a:t>
            </a:r>
            <a:r>
              <a:rPr lang="en-US" b="1" dirty="0"/>
              <a:t>Databases</a:t>
            </a:r>
            <a:r>
              <a:rPr lang="en-US" dirty="0"/>
              <a:t>.</a:t>
            </a:r>
          </a:p>
          <a:p>
            <a:r>
              <a:rPr lang="en-US" dirty="0"/>
              <a:t>You can watch the status if you want (</a:t>
            </a:r>
            <a:r>
              <a:rPr lang="en-US" b="1" dirty="0"/>
              <a:t>Replica will show Modifying, </a:t>
            </a:r>
            <a:r>
              <a:rPr lang="en-US" b="1" dirty="0" err="1"/>
              <a:t>Rebooting</a:t>
            </a:r>
            <a:r>
              <a:rPr lang="en-US" b="1" dirty="0" err="1">
                <a:sym typeface="Wingdings" panose="05000000000000000000" pitchFamily="2" charset="2"/>
              </a:rPr>
              <a:t>at</a:t>
            </a:r>
            <a:r>
              <a:rPr lang="en-US" b="1" dirty="0">
                <a:sym typeface="Wingdings" panose="05000000000000000000" pitchFamily="2" charset="2"/>
              </a:rPr>
              <a:t> this point, the role is now Instance, not replica</a:t>
            </a:r>
            <a:r>
              <a:rPr lang="en-US" dirty="0">
                <a:sym typeface="Wingdings" panose="05000000000000000000" pitchFamily="2" charset="2"/>
              </a:rPr>
              <a:t>)</a:t>
            </a:r>
            <a:endParaRPr lang="en-US" dirty="0"/>
          </a:p>
          <a:p>
            <a:r>
              <a:rPr lang="en-US" b="1" dirty="0"/>
              <a:t>Pause video and come back</a:t>
            </a:r>
          </a:p>
          <a:p>
            <a:endParaRPr lang="en-US" dirty="0"/>
          </a:p>
          <a:p>
            <a:r>
              <a:rPr lang="en-US" dirty="0"/>
              <a:t>And that’s how you take a database read replica and promote it to be a database instance.</a:t>
            </a:r>
          </a:p>
          <a:p>
            <a:endParaRPr lang="en-US" dirty="0"/>
          </a:p>
          <a:p>
            <a:r>
              <a:rPr lang="en-US" b="1" dirty="0"/>
              <a:t>To next slide before ending demo</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003887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couple of important things to note here.  </a:t>
            </a:r>
          </a:p>
          <a:p>
            <a:endParaRPr lang="en-US" dirty="0"/>
          </a:p>
          <a:p>
            <a:r>
              <a:rPr lang="en-US" dirty="0"/>
              <a:t>When you promote a read replica, it’ll take a little bit of time until it’s available, and this is because the database instance will reboot, so keep that in mind.</a:t>
            </a:r>
          </a:p>
          <a:p>
            <a:endParaRPr lang="en-US" dirty="0"/>
          </a:p>
          <a:p>
            <a:r>
              <a:rPr lang="en-US" dirty="0"/>
              <a:t>And then after you promote it, it’s just the same as any other database instance. In other words, you can no longer use it as a replica.  But you can do all the same things you can do with a regular database like snapshotting, creating a new read replica from it and so on.</a:t>
            </a:r>
          </a:p>
          <a:p>
            <a:endParaRPr lang="en-US" dirty="0"/>
          </a:p>
          <a:p>
            <a:r>
              <a:rPr lang="en-US" b="1" dirty="0"/>
              <a:t>Delete the new DB instance and replica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060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m17-09 </a:t>
            </a:r>
            <a:r>
              <a:rPr lang="en-US" sz="1200" b="1" dirty="0"/>
              <a:t>= “Disaster Recovery with Amazon Aurora”</a:t>
            </a:r>
          </a:p>
          <a:p>
            <a:endParaRPr lang="en-US" dirty="0"/>
          </a:p>
          <a:p>
            <a:r>
              <a:rPr lang="en-US" dirty="0"/>
              <a:t>We touched briefly on Amazon Aurora in our database module, kind of lumping it in with the Relational Database Service or RDS.  And there are definitely similarities and overlap.  For example, </a:t>
            </a:r>
            <a:r>
              <a:rPr lang="en-US" dirty="0" err="1"/>
              <a:t>RDS</a:t>
            </a:r>
            <a:r>
              <a:rPr lang="en-US" dirty="0"/>
              <a:t> supports all of the database engines here—PostgreSQL, MySQL, MariaDB, Oracle and Microsoft SQL Server.  And then (</a:t>
            </a:r>
            <a:r>
              <a:rPr lang="en-US" b="1" dirty="0"/>
              <a:t>click</a:t>
            </a:r>
            <a:r>
              <a:rPr lang="en-US" dirty="0"/>
              <a:t>) Aurora only supports PostgreSQL and MySQL.</a:t>
            </a:r>
          </a:p>
          <a:p>
            <a:endParaRPr lang="en-US" dirty="0"/>
          </a:p>
          <a:p>
            <a:r>
              <a:rPr lang="en-US" dirty="0"/>
              <a:t>But some of the differences and benefits of Aurora really become apparent when we get into disaster recovery scenarios.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25</a:t>
            </a:fld>
            <a:endParaRPr lang="en-US"/>
          </a:p>
        </p:txBody>
      </p:sp>
    </p:spTree>
    <p:extLst>
      <p:ext uri="{BB962C8B-B14F-4D97-AF65-F5344CB8AC3E}">
        <p14:creationId xmlns:p14="http://schemas.microsoft.com/office/powerpoint/2010/main" val="246515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example, with </a:t>
            </a:r>
            <a:r>
              <a:rPr lang="en-US" b="0" dirty="0" err="1"/>
              <a:t>RDS</a:t>
            </a:r>
            <a:r>
              <a:rPr lang="en-US" b="0" dirty="0"/>
              <a:t>, you have to enable the multi-AZ feature and replicate to a standby replica in another AZ to achieve high availability and reliability.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Whereas with Aurora, it’s fault-tolerant and reliable by design.  You get a lot more for “free.”</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26</a:t>
            </a:fld>
            <a:endParaRPr lang="en-US"/>
          </a:p>
        </p:txBody>
      </p:sp>
    </p:spTree>
    <p:extLst>
      <p:ext uri="{BB962C8B-B14F-4D97-AF65-F5344CB8AC3E}">
        <p14:creationId xmlns:p14="http://schemas.microsoft.com/office/powerpoint/2010/main" val="1762816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And the reason for this is because of how it’s architected.   With Aurora, compute is separated from storage.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81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And it keeps 6 copies of your data across three Availability  Zones.  So even if you only have a single primary instance, you still have 6 copies of your data being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85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But then you can also have read replicas, up to 15.  And these can serve up queries almost immediately.</a:t>
            </a: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354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m17-02 </a:t>
            </a:r>
            <a:r>
              <a:rPr lang="en-US" sz="1200" b="1" dirty="0"/>
              <a:t>= “Disaster Recovery Terminology and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First, let’s review RPO and RTO.</a:t>
            </a:r>
          </a:p>
          <a:p>
            <a:endParaRPr lang="en-US" dirty="0"/>
          </a:p>
          <a:p>
            <a:r>
              <a:rPr lang="en-US" dirty="0"/>
              <a:t>(</a:t>
            </a:r>
            <a:r>
              <a:rPr lang="en-US" b="1" dirty="0"/>
              <a:t>click</a:t>
            </a:r>
            <a:r>
              <a:rPr lang="en-US" dirty="0"/>
              <a:t>) RPO stands for recovery POINT objective.  And in the context of (</a:t>
            </a:r>
            <a:r>
              <a:rPr lang="en-US" b="1" dirty="0"/>
              <a:t>click</a:t>
            </a:r>
            <a:r>
              <a:rPr lang="en-US" dirty="0"/>
              <a:t>) </a:t>
            </a:r>
            <a:r>
              <a:rPr lang="en-US" dirty="0" err="1"/>
              <a:t>SysOps</a:t>
            </a:r>
            <a:r>
              <a:rPr lang="en-US" dirty="0"/>
              <a:t> and disaster recovery, this is acceptable data loss (</a:t>
            </a:r>
            <a:r>
              <a:rPr lang="en-US" b="1" dirty="0"/>
              <a:t>click</a:t>
            </a:r>
            <a:r>
              <a:rPr lang="en-US" dirty="0"/>
              <a:t>), expressed in hours.  For example, let’s say your company has an RPO of 1 hour, that means you’re okay with losing up to 1 hour of data if disaster strikes.</a:t>
            </a:r>
          </a:p>
          <a:p>
            <a:endParaRPr lang="en-US" dirty="0"/>
          </a:p>
          <a:p>
            <a:r>
              <a:rPr lang="en-US" dirty="0"/>
              <a:t>On the other side (</a:t>
            </a:r>
            <a:r>
              <a:rPr lang="en-US" b="1" dirty="0"/>
              <a:t>click</a:t>
            </a:r>
            <a:r>
              <a:rPr lang="en-US" dirty="0"/>
              <a:t>), we have RTO or (</a:t>
            </a:r>
            <a:r>
              <a:rPr lang="en-US" b="1" dirty="0"/>
              <a:t>click</a:t>
            </a:r>
            <a:r>
              <a:rPr lang="en-US" dirty="0"/>
              <a:t>) recovery TIME objective.  Here, rather than acceptable data loss, we’re (</a:t>
            </a:r>
            <a:r>
              <a:rPr lang="en-US" b="1" dirty="0"/>
              <a:t>click</a:t>
            </a:r>
            <a:r>
              <a:rPr lang="en-US" dirty="0"/>
              <a:t>) talking about acceptable downtime of your systems.  This is also (</a:t>
            </a:r>
            <a:r>
              <a:rPr lang="en-US" b="1" dirty="0"/>
              <a:t>click</a:t>
            </a:r>
            <a:r>
              <a:rPr lang="en-US" dirty="0"/>
              <a:t>) expressed in hours.  An example here would be (</a:t>
            </a:r>
            <a:r>
              <a:rPr lang="en-US" b="1" dirty="0"/>
              <a:t>click</a:t>
            </a:r>
            <a:r>
              <a:rPr lang="en-US" dirty="0"/>
              <a:t>) if you’ve got an RTO of 1 hour, that means your systems should be up and running again within 1 hour of disruption.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179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For backups, the cluster volume—or your data, basically—is backed up automatically.  And there’s no performance impact from these backups.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147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And as far as failover, at least in a single-region scenario, which is what we’ve covered so far—the failover happens to a replica, and it happens automatically.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534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in short, backup and recovery are faster and require less effort with Aurora than with RDS.  On the exam, if you get questions about needing a design that’s fault-tolerant, highly performant, scalable and so on, then the solution will most likely be Aurora over RDS.</a:t>
            </a: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277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m17-10 </a:t>
            </a:r>
            <a:r>
              <a:rPr lang="en-US" sz="1200" b="1" dirty="0"/>
              <a:t>= “Amazon Aurora Multi-Master and Global Databases”</a:t>
            </a:r>
          </a:p>
          <a:p>
            <a:endParaRPr lang="en-US" dirty="0"/>
          </a:p>
          <a:p>
            <a:r>
              <a:rPr lang="en-US" dirty="0"/>
              <a:t>We touched briefly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few other notes here about Aurora as it relates to backup and recovery.  There are two additional features of Aurora—and that is a multi-master database and a global database.  They’re similar, but different so let’s go into these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multi-master, all of your database instances have read/write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967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rather than this, where your primary instance is the only one doing the writes…</a:t>
            </a: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283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All of them have read-write capabilities.</a:t>
            </a: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49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 to second bullet on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only applies to a single region.  We’ll talk about cross-region in a 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as far as failover goes, if a writer database—which is all of them—becomes unavailable, then another writer takes over automatically.  Quick and easy.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on the other side, the global database, with this, a single Aurora database spans multiple regions, up to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204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rather than your replicas just being in different Availability Zones…</a:t>
            </a: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8819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They’re actually in different regions.  You have a primary region and then secondary regions, and replication happens between them.</a:t>
            </a: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501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(Go to second bullet on the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writes are still issued to the primary region, and then replicated to other regions, like we just said.  There’s no impact to performance when this happens.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then for failover, basically a secondary region is promoted to the primary region.  And there are some different scenarios depending on whether it’s planned or unplanned, but for the exam, know that if you need cross-region failover, then you want a global database.  If you need failover in a single region, then a multi-master setup can give you that by giving every database read/write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21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one more slide to illustrate the differences.</a:t>
            </a:r>
          </a:p>
          <a:p>
            <a:endParaRPr lang="en-US" dirty="0"/>
          </a:p>
          <a:p>
            <a:r>
              <a:rPr lang="en-US" dirty="0"/>
              <a:t>Here we have a timeline, and in the middle is some disaster that happened—a fire, an earthquake or some other type of disruption.  For (</a:t>
            </a:r>
            <a:r>
              <a:rPr lang="en-US" b="1" dirty="0"/>
              <a:t>click</a:t>
            </a:r>
            <a:r>
              <a:rPr lang="en-US" dirty="0"/>
              <a:t>)</a:t>
            </a:r>
            <a:r>
              <a:rPr lang="en-US" b="1" dirty="0"/>
              <a:t> RTO</a:t>
            </a:r>
            <a:r>
              <a:rPr lang="en-US" b="0" dirty="0"/>
              <a:t>, again, this relates to time, and this is a measure of how much downtime you have AFTER the disaster.  </a:t>
            </a:r>
          </a:p>
          <a:p>
            <a:endParaRPr lang="en-US" b="0" dirty="0"/>
          </a:p>
          <a:p>
            <a:r>
              <a:rPr lang="en-US" b="0" dirty="0"/>
              <a:t>Recovery </a:t>
            </a:r>
            <a:r>
              <a:rPr lang="en-US" dirty="0"/>
              <a:t>(</a:t>
            </a:r>
            <a:r>
              <a:rPr lang="en-US" b="1" dirty="0"/>
              <a:t>click</a:t>
            </a:r>
            <a:r>
              <a:rPr lang="en-US" dirty="0"/>
              <a:t>)</a:t>
            </a:r>
            <a:r>
              <a:rPr lang="en-US" b="0" dirty="0"/>
              <a:t> POINT objective has to do with your data, though, so what this is really saying is, when was your data last backed up BEFORE the disaster?  Because whenever that was, say it was 1 day prior, that means you’re losing 1 day’s worth of data. </a:t>
            </a:r>
          </a:p>
          <a:p>
            <a:endParaRPr lang="en-US"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4</a:t>
            </a:fld>
            <a:endParaRPr lang="en-US"/>
          </a:p>
        </p:txBody>
      </p:sp>
    </p:spTree>
    <p:extLst>
      <p:ext uri="{BB962C8B-B14F-4D97-AF65-F5344CB8AC3E}">
        <p14:creationId xmlns:p14="http://schemas.microsoft.com/office/powerpoint/2010/main" val="3726833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m17-11 = “Important Points to Remember”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9983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054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four options, and they run on a spectrum.  For each, we’ll talk about the RPO, RTO, costs and some other points about when you’d want to choose each.</a:t>
            </a:r>
          </a:p>
          <a:p>
            <a:endParaRPr lang="en-US" dirty="0"/>
          </a:p>
          <a:p>
            <a:r>
              <a:rPr lang="en-US" dirty="0"/>
              <a:t>(</a:t>
            </a:r>
            <a:r>
              <a:rPr lang="en-US" b="1" dirty="0"/>
              <a:t>click</a:t>
            </a:r>
            <a:r>
              <a:rPr lang="en-US" dirty="0"/>
              <a:t>) Starting with Backup and Restore on the far left.  And I’ll point out as we go that on the left we have low cost and low complexity, and then as we work our way to the right, we’re talking about high costs and high complexity.</a:t>
            </a:r>
          </a:p>
          <a:p>
            <a:endParaRPr lang="en-US" dirty="0"/>
          </a:p>
          <a:p>
            <a:r>
              <a:rPr lang="en-US" dirty="0"/>
              <a:t>With Backup and Restore, you’ve got an RPO/RTO measured in hours, and at the lowest cost of all the options.  With this, you’ll be using things like snapshots of your EBS volumes and snapshots or backups of your databases.  You can also S3 cross-region replication like we talked about in a previous module to copy your data into the recovery region.</a:t>
            </a:r>
          </a:p>
          <a:p>
            <a:endParaRPr lang="en-US" dirty="0"/>
          </a:p>
          <a:p>
            <a:r>
              <a:rPr lang="en-US" dirty="0"/>
              <a:t>(</a:t>
            </a:r>
            <a:r>
              <a:rPr lang="en-US" b="1" dirty="0"/>
              <a:t>click</a:t>
            </a:r>
            <a:r>
              <a:rPr lang="en-US" dirty="0"/>
              <a:t>) You’ll use this for lower priority use cases.  And here, you’ll need to deploy both your data and your infrastructure to the recovery region after the event.</a:t>
            </a:r>
          </a:p>
          <a:p>
            <a:endParaRPr lang="en-US" dirty="0"/>
          </a:p>
          <a:p>
            <a:r>
              <a:rPr lang="en-US" dirty="0"/>
              <a:t>(</a:t>
            </a:r>
            <a:r>
              <a:rPr lang="en-US" b="1" dirty="0"/>
              <a:t>click</a:t>
            </a:r>
            <a:r>
              <a:rPr lang="en-US" dirty="0"/>
              <a:t>)</a:t>
            </a:r>
            <a:r>
              <a:rPr lang="en-US" b="0" dirty="0"/>
              <a:t> </a:t>
            </a:r>
            <a:r>
              <a:rPr lang="en-US" dirty="0"/>
              <a:t>Moving to the right, we have Pilot Light.  With this option, you’re going to have a shorter RPO/RTO, measured in the tens of minutes.  The cost will be higher because you’ll replicate your data to another region and (</a:t>
            </a:r>
            <a:r>
              <a:rPr lang="en-US" b="1" dirty="0"/>
              <a:t>click</a:t>
            </a:r>
            <a:r>
              <a:rPr lang="en-US" dirty="0"/>
              <a:t>) also make a copy of your core infrastructure in that region,.  This means your core infrastructure is always available, unlike the Backup &amp; Restore option we just talked about.  With this option, you’ll be using things like S3 replication, RDS read replicas, Aurora global databases and DynamoDB global tables.</a:t>
            </a:r>
          </a:p>
          <a:p>
            <a:endParaRPr lang="en-US" dirty="0"/>
          </a:p>
          <a:p>
            <a:r>
              <a:rPr lang="en-US" dirty="0"/>
              <a:t>(</a:t>
            </a:r>
            <a:r>
              <a:rPr lang="en-US" b="1" dirty="0"/>
              <a:t>click</a:t>
            </a:r>
            <a:r>
              <a:rPr lang="en-US" dirty="0"/>
              <a:t>) Moving to our next option, warm standby.  With this option, you’re getting an improvement in RPO/RTO, but at an increased cost. (</a:t>
            </a:r>
            <a:r>
              <a:rPr lang="en-US" b="1" dirty="0"/>
              <a:t>click</a:t>
            </a:r>
            <a:r>
              <a:rPr lang="en-US" dirty="0"/>
              <a:t>) Here, you’ll have a fully functional but scaled-down version of your production environment in another region.  Which sounds very similar to Pilot Light.  The difference between the two is that Pilot Light requires you to turn on servers and possibly deploy additional non-core infrastructure.  Whereas with warm standby, you can handle traffic immediately in the recovery region, though it may temporarily be at reduced capacity.</a:t>
            </a:r>
          </a:p>
          <a:p>
            <a:endParaRPr lang="en-US" dirty="0"/>
          </a:p>
          <a:p>
            <a:r>
              <a:rPr lang="en-US" dirty="0"/>
              <a:t>(</a:t>
            </a:r>
            <a:r>
              <a:rPr lang="en-US" b="1" dirty="0"/>
              <a:t>click</a:t>
            </a:r>
            <a:r>
              <a:rPr lang="en-US" dirty="0"/>
              <a:t>) And then finally, we have multi-site active-active, which has real-time RPO/RTO and is going to be the most expensive option.  Here, you’ve got a fully-functioning environment in multiple regions and traffic is being directed to all regions.  This means you’ve got near-zero recovery time and data loss in the event of a disaster.  This should be used for mission-critical services. In addition to the AWS services used in the other options, here, you’ll probably also be using </a:t>
            </a:r>
            <a:r>
              <a:rPr lang="en-US" b="0" i="0" dirty="0">
                <a:solidFill>
                  <a:srgbClr val="16191F"/>
                </a:solidFill>
                <a:effectLst/>
                <a:latin typeface="Amazon Ember"/>
              </a:rPr>
              <a:t>Route 53 and AWS Global Accelerator to route traffic to the active region.</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 should go without saying, but it’s really important to regularly test your recovery paths.  It doesn’t do you any good to have a disaster recovery plan that nobody knows how to use, or that fails when you go to execute it.</a:t>
            </a:r>
          </a:p>
          <a:p>
            <a:endParaRPr lang="en-US" dirty="0"/>
          </a:p>
          <a:p>
            <a:endParaRPr lang="en-US" dirty="0"/>
          </a:p>
          <a:p>
            <a:endParaRPr lang="en-US" dirty="0"/>
          </a:p>
          <a:p>
            <a:r>
              <a:rPr lang="en-US" dirty="0"/>
              <a:t>https://docs.aws.amazon.com/wellarchitected/latest/reliability-pillar/rel_planning_for_recovery_disaster_recovery.html</a:t>
            </a:r>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5</a:t>
            </a:fld>
            <a:endParaRPr lang="en-US"/>
          </a:p>
        </p:txBody>
      </p:sp>
    </p:spTree>
    <p:extLst>
      <p:ext uri="{BB962C8B-B14F-4D97-AF65-F5344CB8AC3E}">
        <p14:creationId xmlns:p14="http://schemas.microsoft.com/office/powerpoint/2010/main" val="354265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maybe you have a setup where you’ve got a (</a:t>
            </a:r>
            <a:r>
              <a:rPr lang="en-US" b="1" dirty="0"/>
              <a:t>click</a:t>
            </a:r>
            <a:r>
              <a:rPr lang="en-US" dirty="0"/>
              <a:t>) primary database and then a (</a:t>
            </a:r>
            <a:r>
              <a:rPr lang="en-US" b="1" dirty="0"/>
              <a:t>click</a:t>
            </a:r>
            <a:r>
              <a:rPr lang="en-US" dirty="0"/>
              <a:t>) secondary database that’s read-only, to help give users better performance.  </a:t>
            </a:r>
          </a:p>
          <a:p>
            <a:endParaRPr lang="en-US"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6</a:t>
            </a:fld>
            <a:endParaRPr lang="en-US"/>
          </a:p>
        </p:txBody>
      </p:sp>
    </p:spTree>
    <p:extLst>
      <p:ext uri="{BB962C8B-B14F-4D97-AF65-F5344CB8AC3E}">
        <p14:creationId xmlns:p14="http://schemas.microsoft.com/office/powerpoint/2010/main" val="42235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your recovery path says if that primary database goes down, you need to failover to that secondary database.  Try this out.  Take your primary database offline and make sure things successfully transition over.</a:t>
            </a:r>
          </a:p>
          <a:p>
            <a:endParaRPr lang="en-US" dirty="0"/>
          </a:p>
          <a:p>
            <a:r>
              <a:rPr lang="en-US" dirty="0"/>
              <a:t>Or if you’re doing something like backup and restore, take one of your backups, restore it, and make sure that you can then direct traffic to it.</a:t>
            </a:r>
          </a:p>
          <a:p>
            <a:endParaRPr lang="en-US"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7</a:t>
            </a:fld>
            <a:endParaRPr lang="en-US"/>
          </a:p>
        </p:txBody>
      </p:sp>
    </p:spTree>
    <p:extLst>
      <p:ext uri="{BB962C8B-B14F-4D97-AF65-F5344CB8AC3E}">
        <p14:creationId xmlns:p14="http://schemas.microsoft.com/office/powerpoint/2010/main" val="236075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you’ve got load balancers that are working with auto scaling groups so that the number of instances you have get scaled up or down.  Or unhealthy instances get automatically replaced.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8</a:t>
            </a:fld>
            <a:endParaRPr lang="en-US"/>
          </a:p>
        </p:txBody>
      </p:sp>
    </p:spTree>
    <p:extLst>
      <p:ext uri="{BB962C8B-B14F-4D97-AF65-F5344CB8AC3E}">
        <p14:creationId xmlns:p14="http://schemas.microsoft.com/office/powerpoint/2010/main" val="496895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this out.  Take one of your instances offline and make sure that you’ve got everything configured correctly to spin up a new one.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9</a:t>
            </a:fld>
            <a:endParaRPr lang="en-US"/>
          </a:p>
        </p:txBody>
      </p:sp>
    </p:spTree>
    <p:extLst>
      <p:ext uri="{BB962C8B-B14F-4D97-AF65-F5344CB8AC3E}">
        <p14:creationId xmlns:p14="http://schemas.microsoft.com/office/powerpoint/2010/main" val="2776172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082345"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Backup and Recovery</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extLst>
              <p:ext uri="{D42A27DB-BD31-4B8C-83A1-F6EECF244321}">
                <p14:modId xmlns:p14="http://schemas.microsoft.com/office/powerpoint/2010/main" val="923405074"/>
              </p:ext>
            </p:extLst>
          </p:nvPr>
        </p:nvGraphicFramePr>
        <p:xfrm>
          <a:off x="539262" y="1345884"/>
          <a:ext cx="11113475" cy="5131533"/>
        </p:xfrm>
        <a:graphic>
          <a:graphicData uri="http://schemas.openxmlformats.org/drawingml/2006/table">
            <a:tbl>
              <a:tblPr firstRow="1" firstCol="1" bandRow="1">
                <a:tableStyleId>{073A0DAA-6AF3-43AB-8588-CEC1D06C72B9}</a:tableStyleId>
              </a:tblPr>
              <a:tblGrid>
                <a:gridCol w="1843467">
                  <a:extLst>
                    <a:ext uri="{9D8B030D-6E8A-4147-A177-3AD203B41FA5}">
                      <a16:colId xmlns:a16="http://schemas.microsoft.com/office/drawing/2014/main" val="1231865389"/>
                    </a:ext>
                  </a:extLst>
                </a:gridCol>
                <a:gridCol w="9270008">
                  <a:extLst>
                    <a:ext uri="{9D8B030D-6E8A-4147-A177-3AD203B41FA5}">
                      <a16:colId xmlns:a16="http://schemas.microsoft.com/office/drawing/2014/main" val="341087335"/>
                    </a:ext>
                  </a:extLst>
                </a:gridCol>
              </a:tblGrid>
              <a:tr h="416800">
                <a:tc>
                  <a:txBody>
                    <a:bodyPr/>
                    <a:lstStyle/>
                    <a:p>
                      <a:pPr>
                        <a:spcBef>
                          <a:spcPts val="300"/>
                        </a:spcBef>
                        <a:spcAft>
                          <a:spcPts val="300"/>
                        </a:spcAft>
                      </a:pPr>
                      <a:endParaRPr lang="en-US" dirty="0"/>
                    </a:p>
                  </a:txBody>
                  <a:tcPr anchor="ctr"/>
                </a:tc>
                <a:tc>
                  <a:txBody>
                    <a:bodyPr/>
                    <a:lstStyle/>
                    <a:p>
                      <a:pPr>
                        <a:spcBef>
                          <a:spcPts val="300"/>
                        </a:spcBef>
                        <a:spcAft>
                          <a:spcPts val="300"/>
                        </a:spcAft>
                      </a:pPr>
                      <a:r>
                        <a:rPr lang="en-US" dirty="0"/>
                        <a:t>Backup Features</a:t>
                      </a:r>
                    </a:p>
                  </a:txBody>
                  <a:tcPr anchor="ctr"/>
                </a:tc>
                <a:extLst>
                  <a:ext uri="{0D108BD9-81ED-4DB2-BD59-A6C34878D82A}">
                    <a16:rowId xmlns:a16="http://schemas.microsoft.com/office/drawing/2014/main" val="2968168913"/>
                  </a:ext>
                </a:extLst>
              </a:tr>
              <a:tr h="686687">
                <a:tc>
                  <a:txBody>
                    <a:bodyPr/>
                    <a:lstStyle/>
                    <a:p>
                      <a:pPr>
                        <a:spcBef>
                          <a:spcPts val="300"/>
                        </a:spcBef>
                        <a:spcAft>
                          <a:spcPts val="300"/>
                        </a:spcAft>
                      </a:pPr>
                      <a:r>
                        <a:rPr lang="en-US" dirty="0"/>
                        <a:t>Elastic Block Storage (EBS)</a:t>
                      </a:r>
                    </a:p>
                  </a:txBody>
                  <a:tcPr/>
                </a:tc>
                <a:tc>
                  <a:txBody>
                    <a:bodyPr/>
                    <a:lstStyle/>
                    <a:p>
                      <a:pPr marL="457200" indent="-457200">
                        <a:spcBef>
                          <a:spcPts val="300"/>
                        </a:spcBef>
                        <a:spcAft>
                          <a:spcPts val="300"/>
                        </a:spcAft>
                        <a:buFont typeface="Arial" panose="020B0604020202020204" pitchFamily="34" charset="0"/>
                        <a:buChar char="•"/>
                      </a:pPr>
                      <a:r>
                        <a:rPr lang="en-US" sz="2400" dirty="0"/>
                        <a:t>Snapshots of EBS volumes</a:t>
                      </a:r>
                    </a:p>
                    <a:p>
                      <a:pPr marL="457200" indent="-457200">
                        <a:spcBef>
                          <a:spcPts val="300"/>
                        </a:spcBef>
                        <a:spcAft>
                          <a:spcPts val="300"/>
                        </a:spcAft>
                        <a:buFont typeface="Arial" panose="020B0604020202020204" pitchFamily="34" charset="0"/>
                        <a:buChar char="•"/>
                      </a:pPr>
                      <a:r>
                        <a:rPr lang="en-US" sz="2400" dirty="0"/>
                        <a:t>Stored in S3</a:t>
                      </a:r>
                    </a:p>
                  </a:txBody>
                  <a:tcPr/>
                </a:tc>
                <a:extLst>
                  <a:ext uri="{0D108BD9-81ED-4DB2-BD59-A6C34878D82A}">
                    <a16:rowId xmlns:a16="http://schemas.microsoft.com/office/drawing/2014/main" val="1172273784"/>
                  </a:ext>
                </a:extLst>
              </a:tr>
              <a:tr h="1408353">
                <a:tc>
                  <a:txBody>
                    <a:bodyPr/>
                    <a:lstStyle/>
                    <a:p>
                      <a:pPr>
                        <a:spcBef>
                          <a:spcPts val="300"/>
                        </a:spcBef>
                        <a:spcAft>
                          <a:spcPts val="300"/>
                        </a:spcAft>
                      </a:pPr>
                      <a:r>
                        <a:rPr lang="en-US" dirty="0"/>
                        <a:t>Relational Database Service (RDS)</a:t>
                      </a:r>
                    </a:p>
                  </a:txBody>
                  <a:tcPr/>
                </a:tc>
                <a:tc>
                  <a:txBody>
                    <a:bodyPr/>
                    <a:lstStyle/>
                    <a:p>
                      <a:pPr marL="457200" indent="-457200">
                        <a:spcBef>
                          <a:spcPts val="300"/>
                        </a:spcBef>
                        <a:spcAft>
                          <a:spcPts val="300"/>
                        </a:spcAft>
                        <a:buFont typeface="Arial" panose="020B0604020202020204" pitchFamily="34" charset="0"/>
                        <a:buChar char="•"/>
                      </a:pPr>
                      <a:r>
                        <a:rPr lang="en-US" sz="2400" dirty="0"/>
                        <a:t>Automated backup; </a:t>
                      </a:r>
                      <a:r>
                        <a:rPr lang="en-US" sz="2400" dirty="0" err="1"/>
                        <a:t>RDS</a:t>
                      </a:r>
                      <a:r>
                        <a:rPr lang="en-US" sz="2400" dirty="0"/>
                        <a:t> does a full daily snapshot</a:t>
                      </a:r>
                    </a:p>
                    <a:p>
                      <a:pPr marL="914400" lvl="1" indent="-457200" algn="l" defTabSz="914400" rtl="0" eaLnBrk="1" latinLnBrk="0" hangingPunct="1">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Single region</a:t>
                      </a:r>
                    </a:p>
                    <a:p>
                      <a:pPr marL="457200" indent="-457200">
                        <a:spcBef>
                          <a:spcPts val="300"/>
                        </a:spcBef>
                        <a:spcAft>
                          <a:spcPts val="300"/>
                        </a:spcAft>
                        <a:buFont typeface="Arial" panose="020B0604020202020204" pitchFamily="34" charset="0"/>
                        <a:buChar char="•"/>
                      </a:pPr>
                      <a:r>
                        <a:rPr lang="en-US" sz="2400" dirty="0"/>
                        <a:t>Snapshots; user-initiated</a:t>
                      </a:r>
                    </a:p>
                    <a:p>
                      <a:pPr marL="914400" lvl="1" indent="-457200" algn="l" defTabSz="914400" rtl="0" eaLnBrk="1" latinLnBrk="0" hangingPunct="1">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Cross-region</a:t>
                      </a:r>
                    </a:p>
                    <a:p>
                      <a:pPr marL="457200" indent="-457200">
                        <a:spcBef>
                          <a:spcPts val="300"/>
                        </a:spcBef>
                        <a:spcAft>
                          <a:spcPts val="300"/>
                        </a:spcAft>
                        <a:buFont typeface="Arial" panose="020B0604020202020204" pitchFamily="34" charset="0"/>
                        <a:buChar char="•"/>
                      </a:pPr>
                      <a:r>
                        <a:rPr lang="en-US" sz="2400" dirty="0"/>
                        <a:t>Read replicas</a:t>
                      </a:r>
                    </a:p>
                    <a:p>
                      <a:pPr marL="914400" lvl="1" indent="-457200">
                        <a:spcBef>
                          <a:spcPts val="0"/>
                        </a:spcBef>
                        <a:spcAft>
                          <a:spcPts val="0"/>
                        </a:spcAft>
                        <a:buFont typeface="Arial" panose="020B0604020202020204" pitchFamily="34" charset="0"/>
                        <a:buChar char="•"/>
                      </a:pPr>
                      <a:r>
                        <a:rPr lang="en-US" sz="1800" dirty="0"/>
                        <a:t>Used for scalability, but can also be used for recovery by promoting a replica</a:t>
                      </a:r>
                    </a:p>
                    <a:p>
                      <a:pPr marL="914400" lvl="1" indent="-457200">
                        <a:spcBef>
                          <a:spcPts val="0"/>
                        </a:spcBef>
                        <a:spcAft>
                          <a:spcPts val="0"/>
                        </a:spcAft>
                        <a:buFont typeface="Arial" panose="020B0604020202020204" pitchFamily="34" charset="0"/>
                        <a:buChar char="•"/>
                      </a:pPr>
                      <a:r>
                        <a:rPr lang="en-US" sz="1800" dirty="0"/>
                        <a:t>Cross-region</a:t>
                      </a:r>
                    </a:p>
                  </a:txBody>
                  <a:tcPr/>
                </a:tc>
                <a:extLst>
                  <a:ext uri="{0D108BD9-81ED-4DB2-BD59-A6C34878D82A}">
                    <a16:rowId xmlns:a16="http://schemas.microsoft.com/office/drawing/2014/main" val="817589559"/>
                  </a:ext>
                </a:extLst>
              </a:tr>
              <a:tr h="516113">
                <a:tc>
                  <a:txBody>
                    <a:bodyPr/>
                    <a:lstStyle/>
                    <a:p>
                      <a:pPr>
                        <a:spcBef>
                          <a:spcPts val="300"/>
                        </a:spcBef>
                        <a:spcAft>
                          <a:spcPts val="300"/>
                        </a:spcAft>
                      </a:pPr>
                      <a:r>
                        <a:rPr lang="en-US" dirty="0"/>
                        <a:t>DynamoDB</a:t>
                      </a:r>
                    </a:p>
                  </a:txBody>
                  <a:tcPr/>
                </a:tc>
                <a:tc>
                  <a:txBody>
                    <a:bodyPr/>
                    <a:lstStyle/>
                    <a:p>
                      <a:pPr marL="457200" indent="-457200">
                        <a:spcBef>
                          <a:spcPts val="300"/>
                        </a:spcBef>
                        <a:spcAft>
                          <a:spcPts val="300"/>
                        </a:spcAft>
                        <a:buFont typeface="Arial" panose="020B0604020202020204" pitchFamily="34" charset="0"/>
                        <a:buChar char="•"/>
                      </a:pPr>
                      <a:r>
                        <a:rPr lang="en-US" sz="2400" dirty="0"/>
                        <a:t>On-demand table backups</a:t>
                      </a:r>
                    </a:p>
                  </a:txBody>
                  <a:tcPr/>
                </a:tc>
                <a:extLst>
                  <a:ext uri="{0D108BD9-81ED-4DB2-BD59-A6C34878D82A}">
                    <a16:rowId xmlns:a16="http://schemas.microsoft.com/office/drawing/2014/main" val="4000545314"/>
                  </a:ext>
                </a:extLst>
              </a:tr>
              <a:tr h="516113">
                <a:tc>
                  <a:txBody>
                    <a:bodyPr/>
                    <a:lstStyle/>
                    <a:p>
                      <a:pPr>
                        <a:spcBef>
                          <a:spcPts val="300"/>
                        </a:spcBef>
                        <a:spcAft>
                          <a:spcPts val="300"/>
                        </a:spcAft>
                      </a:pPr>
                      <a:r>
                        <a:rPr lang="en-US" dirty="0"/>
                        <a:t>Storage Gateway</a:t>
                      </a:r>
                    </a:p>
                  </a:txBody>
                  <a:tcPr/>
                </a:tc>
                <a:tc>
                  <a:txBody>
                    <a:bodyPr/>
                    <a:lstStyle/>
                    <a:p>
                      <a:pPr marL="457200" lvl="1" indent="-457200" algn="l" defTabSz="914400" rtl="0" eaLnBrk="1" latinLnBrk="0" hangingPunct="1">
                        <a:spcBef>
                          <a:spcPts val="300"/>
                        </a:spcBef>
                        <a:spcAft>
                          <a:spcPts val="300"/>
                        </a:spcAft>
                        <a:buFont typeface="Arial" panose="020B0604020202020204" pitchFamily="34" charset="0"/>
                        <a:buChar char="•"/>
                      </a:pPr>
                      <a:r>
                        <a:rPr lang="en-US" sz="2400" kern="1200" dirty="0">
                          <a:solidFill>
                            <a:schemeClr val="dk1"/>
                          </a:solidFill>
                        </a:rPr>
                        <a:t>Back up on-premises files, applications, databases, and volumes to AWS</a:t>
                      </a:r>
                      <a:endParaRPr lang="en-US" sz="2400" kern="1200" dirty="0">
                        <a:solidFill>
                          <a:schemeClr val="dk1"/>
                        </a:solidFill>
                        <a:latin typeface="+mn-lt"/>
                        <a:ea typeface="+mn-ea"/>
                        <a:cs typeface="+mn-cs"/>
                      </a:endParaRPr>
                    </a:p>
                  </a:txBody>
                  <a:tcPr/>
                </a:tc>
                <a:extLst>
                  <a:ext uri="{0D108BD9-81ED-4DB2-BD59-A6C34878D82A}">
                    <a16:rowId xmlns:a16="http://schemas.microsoft.com/office/drawing/2014/main" val="2266938352"/>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Backup Features for Various AWS Services</a:t>
            </a:r>
          </a:p>
        </p:txBody>
      </p:sp>
      <p:sp>
        <p:nvSpPr>
          <p:cNvPr id="2" name="Rectangle 1">
            <a:extLst>
              <a:ext uri="{FF2B5EF4-FFF2-40B4-BE49-F238E27FC236}">
                <a16:creationId xmlns:a16="http://schemas.microsoft.com/office/drawing/2014/main" id="{6FCCA484-1FC9-1C62-E8B9-750EEE457632}"/>
              </a:ext>
            </a:extLst>
          </p:cNvPr>
          <p:cNvSpPr/>
          <p:nvPr/>
        </p:nvSpPr>
        <p:spPr>
          <a:xfrm>
            <a:off x="298175" y="1763690"/>
            <a:ext cx="11529624" cy="91644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3F816A8D-96F8-74DD-F7DD-6E67566675A1}"/>
              </a:ext>
            </a:extLst>
          </p:cNvPr>
          <p:cNvSpPr/>
          <p:nvPr/>
        </p:nvSpPr>
        <p:spPr>
          <a:xfrm>
            <a:off x="292695" y="2661464"/>
            <a:ext cx="11529624" cy="249386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00A6B653-9823-027E-28CB-3F89854F9E18}"/>
              </a:ext>
            </a:extLst>
          </p:cNvPr>
          <p:cNvSpPr/>
          <p:nvPr/>
        </p:nvSpPr>
        <p:spPr>
          <a:xfrm>
            <a:off x="292695" y="5146444"/>
            <a:ext cx="11529624" cy="58135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183DBB4C-9940-C512-2184-C8C2E5BDA381}"/>
              </a:ext>
            </a:extLst>
          </p:cNvPr>
          <p:cNvSpPr/>
          <p:nvPr/>
        </p:nvSpPr>
        <p:spPr>
          <a:xfrm>
            <a:off x="292695" y="5657843"/>
            <a:ext cx="11529624" cy="91267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8815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7" grpId="0" animBg="1"/>
      <p:bldP spid="7" grpId="1" animBg="1"/>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nvGraphicFramePr>
        <p:xfrm>
          <a:off x="539262" y="1345884"/>
          <a:ext cx="11113475" cy="5131533"/>
        </p:xfrm>
        <a:graphic>
          <a:graphicData uri="http://schemas.openxmlformats.org/drawingml/2006/table">
            <a:tbl>
              <a:tblPr firstRow="1" firstCol="1" bandRow="1">
                <a:tableStyleId>{073A0DAA-6AF3-43AB-8588-CEC1D06C72B9}</a:tableStyleId>
              </a:tblPr>
              <a:tblGrid>
                <a:gridCol w="1843467">
                  <a:extLst>
                    <a:ext uri="{9D8B030D-6E8A-4147-A177-3AD203B41FA5}">
                      <a16:colId xmlns:a16="http://schemas.microsoft.com/office/drawing/2014/main" val="1231865389"/>
                    </a:ext>
                  </a:extLst>
                </a:gridCol>
                <a:gridCol w="9270008">
                  <a:extLst>
                    <a:ext uri="{9D8B030D-6E8A-4147-A177-3AD203B41FA5}">
                      <a16:colId xmlns:a16="http://schemas.microsoft.com/office/drawing/2014/main" val="341087335"/>
                    </a:ext>
                  </a:extLst>
                </a:gridCol>
              </a:tblGrid>
              <a:tr h="416800">
                <a:tc>
                  <a:txBody>
                    <a:bodyPr/>
                    <a:lstStyle/>
                    <a:p>
                      <a:pPr>
                        <a:spcBef>
                          <a:spcPts val="300"/>
                        </a:spcBef>
                        <a:spcAft>
                          <a:spcPts val="300"/>
                        </a:spcAft>
                      </a:pPr>
                      <a:endParaRPr lang="en-US" dirty="0"/>
                    </a:p>
                  </a:txBody>
                  <a:tcPr anchor="ctr"/>
                </a:tc>
                <a:tc>
                  <a:txBody>
                    <a:bodyPr/>
                    <a:lstStyle/>
                    <a:p>
                      <a:pPr>
                        <a:spcBef>
                          <a:spcPts val="300"/>
                        </a:spcBef>
                        <a:spcAft>
                          <a:spcPts val="300"/>
                        </a:spcAft>
                      </a:pPr>
                      <a:r>
                        <a:rPr lang="en-US" dirty="0"/>
                        <a:t>Backup Features</a:t>
                      </a:r>
                    </a:p>
                  </a:txBody>
                  <a:tcPr anchor="ctr"/>
                </a:tc>
                <a:extLst>
                  <a:ext uri="{0D108BD9-81ED-4DB2-BD59-A6C34878D82A}">
                    <a16:rowId xmlns:a16="http://schemas.microsoft.com/office/drawing/2014/main" val="2968168913"/>
                  </a:ext>
                </a:extLst>
              </a:tr>
              <a:tr h="686687">
                <a:tc>
                  <a:txBody>
                    <a:bodyPr/>
                    <a:lstStyle/>
                    <a:p>
                      <a:pPr>
                        <a:spcBef>
                          <a:spcPts val="300"/>
                        </a:spcBef>
                        <a:spcAft>
                          <a:spcPts val="300"/>
                        </a:spcAft>
                      </a:pPr>
                      <a:r>
                        <a:rPr lang="en-US" dirty="0"/>
                        <a:t>Elastic Block Storage (EBS)</a:t>
                      </a:r>
                    </a:p>
                  </a:txBody>
                  <a:tcPr/>
                </a:tc>
                <a:tc>
                  <a:txBody>
                    <a:bodyPr/>
                    <a:lstStyle/>
                    <a:p>
                      <a:pPr marL="457200" indent="-457200">
                        <a:spcBef>
                          <a:spcPts val="300"/>
                        </a:spcBef>
                        <a:spcAft>
                          <a:spcPts val="300"/>
                        </a:spcAft>
                        <a:buFont typeface="Arial" panose="020B0604020202020204" pitchFamily="34" charset="0"/>
                        <a:buChar char="•"/>
                      </a:pPr>
                      <a:r>
                        <a:rPr lang="en-US" sz="2400" dirty="0"/>
                        <a:t>Snapshots of EBS volumes</a:t>
                      </a:r>
                    </a:p>
                    <a:p>
                      <a:pPr marL="457200" indent="-457200">
                        <a:spcBef>
                          <a:spcPts val="300"/>
                        </a:spcBef>
                        <a:spcAft>
                          <a:spcPts val="300"/>
                        </a:spcAft>
                        <a:buFont typeface="Arial" panose="020B0604020202020204" pitchFamily="34" charset="0"/>
                        <a:buChar char="•"/>
                      </a:pPr>
                      <a:r>
                        <a:rPr lang="en-US" sz="2400" dirty="0"/>
                        <a:t>Stored in S3</a:t>
                      </a:r>
                    </a:p>
                  </a:txBody>
                  <a:tcPr/>
                </a:tc>
                <a:extLst>
                  <a:ext uri="{0D108BD9-81ED-4DB2-BD59-A6C34878D82A}">
                    <a16:rowId xmlns:a16="http://schemas.microsoft.com/office/drawing/2014/main" val="1172273784"/>
                  </a:ext>
                </a:extLst>
              </a:tr>
              <a:tr h="1408353">
                <a:tc>
                  <a:txBody>
                    <a:bodyPr/>
                    <a:lstStyle/>
                    <a:p>
                      <a:pPr>
                        <a:spcBef>
                          <a:spcPts val="300"/>
                        </a:spcBef>
                        <a:spcAft>
                          <a:spcPts val="300"/>
                        </a:spcAft>
                      </a:pPr>
                      <a:r>
                        <a:rPr lang="en-US" dirty="0"/>
                        <a:t>Relational Database Service (RDS)</a:t>
                      </a:r>
                    </a:p>
                  </a:txBody>
                  <a:tcPr/>
                </a:tc>
                <a:tc>
                  <a:txBody>
                    <a:bodyPr/>
                    <a:lstStyle/>
                    <a:p>
                      <a:pPr marL="457200" indent="-457200">
                        <a:spcBef>
                          <a:spcPts val="300"/>
                        </a:spcBef>
                        <a:spcAft>
                          <a:spcPts val="300"/>
                        </a:spcAft>
                        <a:buFont typeface="Arial" panose="020B0604020202020204" pitchFamily="34" charset="0"/>
                        <a:buChar char="•"/>
                      </a:pPr>
                      <a:r>
                        <a:rPr lang="en-US" sz="2400" dirty="0"/>
                        <a:t>Automated backup; </a:t>
                      </a:r>
                      <a:r>
                        <a:rPr lang="en-US" sz="2400" dirty="0" err="1"/>
                        <a:t>RDS</a:t>
                      </a:r>
                      <a:r>
                        <a:rPr lang="en-US" sz="2400" dirty="0"/>
                        <a:t> does a full daily snapshot</a:t>
                      </a:r>
                    </a:p>
                    <a:p>
                      <a:pPr marL="914400" lvl="1" indent="-457200" algn="l" defTabSz="914400" rtl="0" eaLnBrk="1" latinLnBrk="0" hangingPunct="1">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Single region</a:t>
                      </a:r>
                    </a:p>
                    <a:p>
                      <a:pPr marL="457200" indent="-457200">
                        <a:spcBef>
                          <a:spcPts val="300"/>
                        </a:spcBef>
                        <a:spcAft>
                          <a:spcPts val="300"/>
                        </a:spcAft>
                        <a:buFont typeface="Arial" panose="020B0604020202020204" pitchFamily="34" charset="0"/>
                        <a:buChar char="•"/>
                      </a:pPr>
                      <a:r>
                        <a:rPr lang="en-US" sz="2400" dirty="0"/>
                        <a:t>Snapshots; user-initiated</a:t>
                      </a:r>
                    </a:p>
                    <a:p>
                      <a:pPr marL="914400" lvl="1" indent="-457200" algn="l" defTabSz="914400" rtl="0" eaLnBrk="1" latinLnBrk="0" hangingPunct="1">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Cross-region</a:t>
                      </a:r>
                    </a:p>
                    <a:p>
                      <a:pPr marL="457200" indent="-457200">
                        <a:spcBef>
                          <a:spcPts val="300"/>
                        </a:spcBef>
                        <a:spcAft>
                          <a:spcPts val="300"/>
                        </a:spcAft>
                        <a:buFont typeface="Arial" panose="020B0604020202020204" pitchFamily="34" charset="0"/>
                        <a:buChar char="•"/>
                      </a:pPr>
                      <a:r>
                        <a:rPr lang="en-US" sz="2400" dirty="0"/>
                        <a:t>Read replicas</a:t>
                      </a:r>
                    </a:p>
                    <a:p>
                      <a:pPr marL="914400" lvl="1" indent="-457200">
                        <a:spcBef>
                          <a:spcPts val="0"/>
                        </a:spcBef>
                        <a:spcAft>
                          <a:spcPts val="0"/>
                        </a:spcAft>
                        <a:buFont typeface="Arial" panose="020B0604020202020204" pitchFamily="34" charset="0"/>
                        <a:buChar char="•"/>
                      </a:pPr>
                      <a:r>
                        <a:rPr lang="en-US" sz="1800" dirty="0"/>
                        <a:t>Used for scalability, but can also be used for recovery by promoting a replica</a:t>
                      </a:r>
                    </a:p>
                    <a:p>
                      <a:pPr marL="914400" lvl="1" indent="-457200">
                        <a:spcBef>
                          <a:spcPts val="0"/>
                        </a:spcBef>
                        <a:spcAft>
                          <a:spcPts val="0"/>
                        </a:spcAft>
                        <a:buFont typeface="Arial" panose="020B0604020202020204" pitchFamily="34" charset="0"/>
                        <a:buChar char="•"/>
                      </a:pPr>
                      <a:r>
                        <a:rPr lang="en-US" sz="1800" dirty="0"/>
                        <a:t>Cross-region</a:t>
                      </a:r>
                    </a:p>
                  </a:txBody>
                  <a:tcPr/>
                </a:tc>
                <a:extLst>
                  <a:ext uri="{0D108BD9-81ED-4DB2-BD59-A6C34878D82A}">
                    <a16:rowId xmlns:a16="http://schemas.microsoft.com/office/drawing/2014/main" val="817589559"/>
                  </a:ext>
                </a:extLst>
              </a:tr>
              <a:tr h="516113">
                <a:tc>
                  <a:txBody>
                    <a:bodyPr/>
                    <a:lstStyle/>
                    <a:p>
                      <a:pPr>
                        <a:spcBef>
                          <a:spcPts val="300"/>
                        </a:spcBef>
                        <a:spcAft>
                          <a:spcPts val="300"/>
                        </a:spcAft>
                      </a:pPr>
                      <a:r>
                        <a:rPr lang="en-US" dirty="0"/>
                        <a:t>DynamoDB</a:t>
                      </a:r>
                    </a:p>
                  </a:txBody>
                  <a:tcPr/>
                </a:tc>
                <a:tc>
                  <a:txBody>
                    <a:bodyPr/>
                    <a:lstStyle/>
                    <a:p>
                      <a:pPr marL="457200" indent="-457200">
                        <a:spcBef>
                          <a:spcPts val="300"/>
                        </a:spcBef>
                        <a:spcAft>
                          <a:spcPts val="300"/>
                        </a:spcAft>
                        <a:buFont typeface="Arial" panose="020B0604020202020204" pitchFamily="34" charset="0"/>
                        <a:buChar char="•"/>
                      </a:pPr>
                      <a:r>
                        <a:rPr lang="en-US" sz="2400" dirty="0"/>
                        <a:t>On-demand table backups</a:t>
                      </a:r>
                    </a:p>
                  </a:txBody>
                  <a:tcPr/>
                </a:tc>
                <a:extLst>
                  <a:ext uri="{0D108BD9-81ED-4DB2-BD59-A6C34878D82A}">
                    <a16:rowId xmlns:a16="http://schemas.microsoft.com/office/drawing/2014/main" val="4000545314"/>
                  </a:ext>
                </a:extLst>
              </a:tr>
              <a:tr h="516113">
                <a:tc>
                  <a:txBody>
                    <a:bodyPr/>
                    <a:lstStyle/>
                    <a:p>
                      <a:pPr>
                        <a:spcBef>
                          <a:spcPts val="300"/>
                        </a:spcBef>
                        <a:spcAft>
                          <a:spcPts val="300"/>
                        </a:spcAft>
                      </a:pPr>
                      <a:r>
                        <a:rPr lang="en-US" dirty="0"/>
                        <a:t>Storage Gateway</a:t>
                      </a:r>
                    </a:p>
                  </a:txBody>
                  <a:tcPr/>
                </a:tc>
                <a:tc>
                  <a:txBody>
                    <a:bodyPr/>
                    <a:lstStyle/>
                    <a:p>
                      <a:pPr marL="457200" lvl="1" indent="-457200" algn="l" defTabSz="914400" rtl="0" eaLnBrk="1" latinLnBrk="0" hangingPunct="1">
                        <a:spcBef>
                          <a:spcPts val="300"/>
                        </a:spcBef>
                        <a:spcAft>
                          <a:spcPts val="300"/>
                        </a:spcAft>
                        <a:buFont typeface="Arial" panose="020B0604020202020204" pitchFamily="34" charset="0"/>
                        <a:buChar char="•"/>
                      </a:pPr>
                      <a:r>
                        <a:rPr lang="en-US" sz="2400" kern="1200" dirty="0">
                          <a:solidFill>
                            <a:schemeClr val="dk1"/>
                          </a:solidFill>
                        </a:rPr>
                        <a:t>Back up on-premises files, applications, databases, and volumes to AWS</a:t>
                      </a:r>
                      <a:endParaRPr lang="en-US" sz="2400" kern="1200" dirty="0">
                        <a:solidFill>
                          <a:schemeClr val="dk1"/>
                        </a:solidFill>
                        <a:latin typeface="+mn-lt"/>
                        <a:ea typeface="+mn-ea"/>
                        <a:cs typeface="+mn-cs"/>
                      </a:endParaRPr>
                    </a:p>
                  </a:txBody>
                  <a:tcPr/>
                </a:tc>
                <a:extLst>
                  <a:ext uri="{0D108BD9-81ED-4DB2-BD59-A6C34878D82A}">
                    <a16:rowId xmlns:a16="http://schemas.microsoft.com/office/drawing/2014/main" val="2266938352"/>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Backup Features for Various AWS Services</a:t>
            </a:r>
          </a:p>
        </p:txBody>
      </p:sp>
      <p:sp>
        <p:nvSpPr>
          <p:cNvPr id="2" name="Rectangle 1">
            <a:extLst>
              <a:ext uri="{FF2B5EF4-FFF2-40B4-BE49-F238E27FC236}">
                <a16:creationId xmlns:a16="http://schemas.microsoft.com/office/drawing/2014/main" id="{6FCCA484-1FC9-1C62-E8B9-750EEE457632}"/>
              </a:ext>
            </a:extLst>
          </p:cNvPr>
          <p:cNvSpPr/>
          <p:nvPr/>
        </p:nvSpPr>
        <p:spPr>
          <a:xfrm>
            <a:off x="298175" y="1763690"/>
            <a:ext cx="11529624" cy="91644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1689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09F101-550A-4BAE-EE2A-35D521B3D65E}"/>
              </a:ext>
            </a:extLst>
          </p:cNvPr>
          <p:cNvSpPr>
            <a:spLocks noGrp="1"/>
          </p:cNvSpPr>
          <p:nvPr>
            <p:ph type="title"/>
          </p:nvPr>
        </p:nvSpPr>
        <p:spPr/>
        <p:txBody>
          <a:bodyPr/>
          <a:lstStyle/>
          <a:p>
            <a:r>
              <a:rPr lang="en-US" dirty="0"/>
              <a:t>Options for Automating Backups in AWS</a:t>
            </a:r>
          </a:p>
        </p:txBody>
      </p:sp>
      <p:pic>
        <p:nvPicPr>
          <p:cNvPr id="20" name="Content Placeholder 17">
            <a:extLst>
              <a:ext uri="{FF2B5EF4-FFF2-40B4-BE49-F238E27FC236}">
                <a16:creationId xmlns:a16="http://schemas.microsoft.com/office/drawing/2014/main" id="{D797D84B-E1C0-02AA-018E-7450A907E58F}"/>
              </a:ext>
            </a:extLst>
          </p:cNvPr>
          <p:cNvPicPr>
            <a:picLocks noChangeAspect="1"/>
          </p:cNvPicPr>
          <p:nvPr/>
        </p:nvPicPr>
        <p:blipFill>
          <a:blip r:embed="rId3"/>
          <a:stretch>
            <a:fillRect/>
          </a:stretch>
        </p:blipFill>
        <p:spPr>
          <a:xfrm>
            <a:off x="7490428" y="2241878"/>
            <a:ext cx="2450443" cy="2450443"/>
          </a:xfrm>
          <a:prstGeom prst="rect">
            <a:avLst/>
          </a:prstGeom>
        </p:spPr>
      </p:pic>
      <p:pic>
        <p:nvPicPr>
          <p:cNvPr id="21" name="Content Placeholder 15">
            <a:extLst>
              <a:ext uri="{FF2B5EF4-FFF2-40B4-BE49-F238E27FC236}">
                <a16:creationId xmlns:a16="http://schemas.microsoft.com/office/drawing/2014/main" id="{2476E6B8-CC88-237E-686F-366C4245F815}"/>
              </a:ext>
            </a:extLst>
          </p:cNvPr>
          <p:cNvPicPr>
            <a:picLocks noChangeAspect="1"/>
          </p:cNvPicPr>
          <p:nvPr/>
        </p:nvPicPr>
        <p:blipFill>
          <a:blip r:embed="rId4"/>
          <a:stretch>
            <a:fillRect/>
          </a:stretch>
        </p:blipFill>
        <p:spPr>
          <a:xfrm>
            <a:off x="2251129" y="2241877"/>
            <a:ext cx="2450443" cy="2450443"/>
          </a:xfrm>
          <a:prstGeom prst="rect">
            <a:avLst/>
          </a:prstGeom>
        </p:spPr>
      </p:pic>
      <p:sp>
        <p:nvSpPr>
          <p:cNvPr id="22" name="TextBox 21">
            <a:extLst>
              <a:ext uri="{FF2B5EF4-FFF2-40B4-BE49-F238E27FC236}">
                <a16:creationId xmlns:a16="http://schemas.microsoft.com/office/drawing/2014/main" id="{B7DA23EB-2D0C-833D-B978-E051BD6073DC}"/>
              </a:ext>
            </a:extLst>
          </p:cNvPr>
          <p:cNvSpPr txBox="1"/>
          <p:nvPr/>
        </p:nvSpPr>
        <p:spPr>
          <a:xfrm>
            <a:off x="1421960" y="4739618"/>
            <a:ext cx="4108779" cy="750886"/>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Data Lifecycle Manager</a:t>
            </a:r>
          </a:p>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(for EBS only)</a:t>
            </a:r>
          </a:p>
        </p:txBody>
      </p:sp>
      <p:sp>
        <p:nvSpPr>
          <p:cNvPr id="25" name="TextBox 24">
            <a:extLst>
              <a:ext uri="{FF2B5EF4-FFF2-40B4-BE49-F238E27FC236}">
                <a16:creationId xmlns:a16="http://schemas.microsoft.com/office/drawing/2014/main" id="{2EDD6A9D-5690-8A9D-8894-5E1610CC1EF2}"/>
              </a:ext>
            </a:extLst>
          </p:cNvPr>
          <p:cNvSpPr txBox="1"/>
          <p:nvPr/>
        </p:nvSpPr>
        <p:spPr>
          <a:xfrm>
            <a:off x="6661259" y="4739618"/>
            <a:ext cx="4108779" cy="750886"/>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AWS Backup</a:t>
            </a:r>
          </a:p>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(for multiple services)</a:t>
            </a:r>
          </a:p>
        </p:txBody>
      </p:sp>
      <p:sp>
        <p:nvSpPr>
          <p:cNvPr id="26" name="Rectangle 25">
            <a:extLst>
              <a:ext uri="{FF2B5EF4-FFF2-40B4-BE49-F238E27FC236}">
                <a16:creationId xmlns:a16="http://schemas.microsoft.com/office/drawing/2014/main" id="{889C25C2-C5B5-A5C4-E62C-F570B7F8BED8}"/>
              </a:ext>
            </a:extLst>
          </p:cNvPr>
          <p:cNvSpPr/>
          <p:nvPr/>
        </p:nvSpPr>
        <p:spPr>
          <a:xfrm>
            <a:off x="1421960" y="1781503"/>
            <a:ext cx="4108779" cy="3972911"/>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8389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365208"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Data Lifecycle Manager</a:t>
            </a:r>
          </a:p>
        </p:txBody>
      </p:sp>
      <p:pic>
        <p:nvPicPr>
          <p:cNvPr id="3" name="Picture 2" descr="A blue sign with white text&#10;&#10;Description automatically generated with medium confidence">
            <a:extLst>
              <a:ext uri="{FF2B5EF4-FFF2-40B4-BE49-F238E27FC236}">
                <a16:creationId xmlns:a16="http://schemas.microsoft.com/office/drawing/2014/main" id="{E8BC80F6-85BE-AAF8-1002-46BCDB0D8FF0}"/>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817275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909F101-550A-4BAE-EE2A-35D521B3D65E}"/>
              </a:ext>
            </a:extLst>
          </p:cNvPr>
          <p:cNvSpPr>
            <a:spLocks noGrp="1"/>
          </p:cNvSpPr>
          <p:nvPr>
            <p:ph type="title"/>
          </p:nvPr>
        </p:nvSpPr>
        <p:spPr/>
        <p:txBody>
          <a:bodyPr/>
          <a:lstStyle/>
          <a:p>
            <a:r>
              <a:rPr lang="en-US" dirty="0"/>
              <a:t>Options for Automating Backups in AWS</a:t>
            </a:r>
          </a:p>
        </p:txBody>
      </p:sp>
      <p:pic>
        <p:nvPicPr>
          <p:cNvPr id="20" name="Content Placeholder 17">
            <a:extLst>
              <a:ext uri="{FF2B5EF4-FFF2-40B4-BE49-F238E27FC236}">
                <a16:creationId xmlns:a16="http://schemas.microsoft.com/office/drawing/2014/main" id="{D797D84B-E1C0-02AA-018E-7450A907E58F}"/>
              </a:ext>
            </a:extLst>
          </p:cNvPr>
          <p:cNvPicPr>
            <a:picLocks noChangeAspect="1"/>
          </p:cNvPicPr>
          <p:nvPr/>
        </p:nvPicPr>
        <p:blipFill>
          <a:blip r:embed="rId3"/>
          <a:stretch>
            <a:fillRect/>
          </a:stretch>
        </p:blipFill>
        <p:spPr>
          <a:xfrm>
            <a:off x="7490428" y="2241878"/>
            <a:ext cx="2450443" cy="2450443"/>
          </a:xfrm>
          <a:prstGeom prst="rect">
            <a:avLst/>
          </a:prstGeom>
        </p:spPr>
      </p:pic>
      <p:pic>
        <p:nvPicPr>
          <p:cNvPr id="21" name="Content Placeholder 15">
            <a:extLst>
              <a:ext uri="{FF2B5EF4-FFF2-40B4-BE49-F238E27FC236}">
                <a16:creationId xmlns:a16="http://schemas.microsoft.com/office/drawing/2014/main" id="{2476E6B8-CC88-237E-686F-366C4245F815}"/>
              </a:ext>
            </a:extLst>
          </p:cNvPr>
          <p:cNvPicPr>
            <a:picLocks noChangeAspect="1"/>
          </p:cNvPicPr>
          <p:nvPr/>
        </p:nvPicPr>
        <p:blipFill>
          <a:blip r:embed="rId4"/>
          <a:stretch>
            <a:fillRect/>
          </a:stretch>
        </p:blipFill>
        <p:spPr>
          <a:xfrm>
            <a:off x="2251129" y="2241877"/>
            <a:ext cx="2450443" cy="2450443"/>
          </a:xfrm>
          <a:prstGeom prst="rect">
            <a:avLst/>
          </a:prstGeom>
        </p:spPr>
      </p:pic>
      <p:sp>
        <p:nvSpPr>
          <p:cNvPr id="22" name="TextBox 21">
            <a:extLst>
              <a:ext uri="{FF2B5EF4-FFF2-40B4-BE49-F238E27FC236}">
                <a16:creationId xmlns:a16="http://schemas.microsoft.com/office/drawing/2014/main" id="{B7DA23EB-2D0C-833D-B978-E051BD6073DC}"/>
              </a:ext>
            </a:extLst>
          </p:cNvPr>
          <p:cNvSpPr txBox="1"/>
          <p:nvPr/>
        </p:nvSpPr>
        <p:spPr>
          <a:xfrm>
            <a:off x="1421960" y="4739618"/>
            <a:ext cx="4108779" cy="750886"/>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Data Lifecycle Manager</a:t>
            </a:r>
          </a:p>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(for EBS only)</a:t>
            </a:r>
          </a:p>
        </p:txBody>
      </p:sp>
      <p:sp>
        <p:nvSpPr>
          <p:cNvPr id="25" name="TextBox 24">
            <a:extLst>
              <a:ext uri="{FF2B5EF4-FFF2-40B4-BE49-F238E27FC236}">
                <a16:creationId xmlns:a16="http://schemas.microsoft.com/office/drawing/2014/main" id="{2EDD6A9D-5690-8A9D-8894-5E1610CC1EF2}"/>
              </a:ext>
            </a:extLst>
          </p:cNvPr>
          <p:cNvSpPr txBox="1"/>
          <p:nvPr/>
        </p:nvSpPr>
        <p:spPr>
          <a:xfrm>
            <a:off x="6661259" y="4739618"/>
            <a:ext cx="4108779" cy="750886"/>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AWS Backup</a:t>
            </a:r>
          </a:p>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(for multiple services)</a:t>
            </a:r>
          </a:p>
        </p:txBody>
      </p:sp>
      <p:sp>
        <p:nvSpPr>
          <p:cNvPr id="26" name="Rectangle 25">
            <a:extLst>
              <a:ext uri="{FF2B5EF4-FFF2-40B4-BE49-F238E27FC236}">
                <a16:creationId xmlns:a16="http://schemas.microsoft.com/office/drawing/2014/main" id="{889C25C2-C5B5-A5C4-E62C-F570B7F8BED8}"/>
              </a:ext>
            </a:extLst>
          </p:cNvPr>
          <p:cNvSpPr/>
          <p:nvPr/>
        </p:nvSpPr>
        <p:spPr>
          <a:xfrm>
            <a:off x="6661258" y="1828800"/>
            <a:ext cx="4108779" cy="3972911"/>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675543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nvGraphicFramePr>
        <p:xfrm>
          <a:off x="539262" y="1345884"/>
          <a:ext cx="11113475" cy="5131533"/>
        </p:xfrm>
        <a:graphic>
          <a:graphicData uri="http://schemas.openxmlformats.org/drawingml/2006/table">
            <a:tbl>
              <a:tblPr firstRow="1" firstCol="1" bandRow="1">
                <a:tableStyleId>{073A0DAA-6AF3-43AB-8588-CEC1D06C72B9}</a:tableStyleId>
              </a:tblPr>
              <a:tblGrid>
                <a:gridCol w="1843467">
                  <a:extLst>
                    <a:ext uri="{9D8B030D-6E8A-4147-A177-3AD203B41FA5}">
                      <a16:colId xmlns:a16="http://schemas.microsoft.com/office/drawing/2014/main" val="1231865389"/>
                    </a:ext>
                  </a:extLst>
                </a:gridCol>
                <a:gridCol w="9270008">
                  <a:extLst>
                    <a:ext uri="{9D8B030D-6E8A-4147-A177-3AD203B41FA5}">
                      <a16:colId xmlns:a16="http://schemas.microsoft.com/office/drawing/2014/main" val="341087335"/>
                    </a:ext>
                  </a:extLst>
                </a:gridCol>
              </a:tblGrid>
              <a:tr h="416800">
                <a:tc>
                  <a:txBody>
                    <a:bodyPr/>
                    <a:lstStyle/>
                    <a:p>
                      <a:pPr>
                        <a:spcBef>
                          <a:spcPts val="300"/>
                        </a:spcBef>
                        <a:spcAft>
                          <a:spcPts val="300"/>
                        </a:spcAft>
                      </a:pPr>
                      <a:endParaRPr lang="en-US" dirty="0"/>
                    </a:p>
                  </a:txBody>
                  <a:tcPr anchor="ctr"/>
                </a:tc>
                <a:tc>
                  <a:txBody>
                    <a:bodyPr/>
                    <a:lstStyle/>
                    <a:p>
                      <a:pPr>
                        <a:spcBef>
                          <a:spcPts val="300"/>
                        </a:spcBef>
                        <a:spcAft>
                          <a:spcPts val="300"/>
                        </a:spcAft>
                      </a:pPr>
                      <a:r>
                        <a:rPr lang="en-US" dirty="0"/>
                        <a:t>Backup Features</a:t>
                      </a:r>
                    </a:p>
                  </a:txBody>
                  <a:tcPr anchor="ctr"/>
                </a:tc>
                <a:extLst>
                  <a:ext uri="{0D108BD9-81ED-4DB2-BD59-A6C34878D82A}">
                    <a16:rowId xmlns:a16="http://schemas.microsoft.com/office/drawing/2014/main" val="2968168913"/>
                  </a:ext>
                </a:extLst>
              </a:tr>
              <a:tr h="686687">
                <a:tc>
                  <a:txBody>
                    <a:bodyPr/>
                    <a:lstStyle/>
                    <a:p>
                      <a:pPr>
                        <a:spcBef>
                          <a:spcPts val="300"/>
                        </a:spcBef>
                        <a:spcAft>
                          <a:spcPts val="300"/>
                        </a:spcAft>
                      </a:pPr>
                      <a:r>
                        <a:rPr lang="en-US" dirty="0"/>
                        <a:t>Elastic Block Storage (EBS)</a:t>
                      </a:r>
                    </a:p>
                  </a:txBody>
                  <a:tcPr/>
                </a:tc>
                <a:tc>
                  <a:txBody>
                    <a:bodyPr/>
                    <a:lstStyle/>
                    <a:p>
                      <a:pPr marL="457200" indent="-457200">
                        <a:spcBef>
                          <a:spcPts val="300"/>
                        </a:spcBef>
                        <a:spcAft>
                          <a:spcPts val="300"/>
                        </a:spcAft>
                        <a:buFont typeface="Arial" panose="020B0604020202020204" pitchFamily="34" charset="0"/>
                        <a:buChar char="•"/>
                      </a:pPr>
                      <a:r>
                        <a:rPr lang="en-US" sz="2400" dirty="0"/>
                        <a:t>Snapshots of EBS volumes</a:t>
                      </a:r>
                    </a:p>
                    <a:p>
                      <a:pPr marL="457200" indent="-457200">
                        <a:spcBef>
                          <a:spcPts val="300"/>
                        </a:spcBef>
                        <a:spcAft>
                          <a:spcPts val="300"/>
                        </a:spcAft>
                        <a:buFont typeface="Arial" panose="020B0604020202020204" pitchFamily="34" charset="0"/>
                        <a:buChar char="•"/>
                      </a:pPr>
                      <a:r>
                        <a:rPr lang="en-US" sz="2400" dirty="0"/>
                        <a:t>Stored in S3</a:t>
                      </a:r>
                    </a:p>
                  </a:txBody>
                  <a:tcPr/>
                </a:tc>
                <a:extLst>
                  <a:ext uri="{0D108BD9-81ED-4DB2-BD59-A6C34878D82A}">
                    <a16:rowId xmlns:a16="http://schemas.microsoft.com/office/drawing/2014/main" val="1172273784"/>
                  </a:ext>
                </a:extLst>
              </a:tr>
              <a:tr h="1408353">
                <a:tc>
                  <a:txBody>
                    <a:bodyPr/>
                    <a:lstStyle/>
                    <a:p>
                      <a:pPr>
                        <a:spcBef>
                          <a:spcPts val="300"/>
                        </a:spcBef>
                        <a:spcAft>
                          <a:spcPts val="300"/>
                        </a:spcAft>
                      </a:pPr>
                      <a:r>
                        <a:rPr lang="en-US" dirty="0"/>
                        <a:t>Relational Database Service (RDS)</a:t>
                      </a:r>
                    </a:p>
                  </a:txBody>
                  <a:tcPr/>
                </a:tc>
                <a:tc>
                  <a:txBody>
                    <a:bodyPr/>
                    <a:lstStyle/>
                    <a:p>
                      <a:pPr marL="457200" indent="-457200">
                        <a:spcBef>
                          <a:spcPts val="300"/>
                        </a:spcBef>
                        <a:spcAft>
                          <a:spcPts val="300"/>
                        </a:spcAft>
                        <a:buFont typeface="Arial" panose="020B0604020202020204" pitchFamily="34" charset="0"/>
                        <a:buChar char="•"/>
                      </a:pPr>
                      <a:r>
                        <a:rPr lang="en-US" sz="2400" dirty="0"/>
                        <a:t>Automated backup; </a:t>
                      </a:r>
                      <a:r>
                        <a:rPr lang="en-US" sz="2400" dirty="0" err="1"/>
                        <a:t>RDS</a:t>
                      </a:r>
                      <a:r>
                        <a:rPr lang="en-US" sz="2400" dirty="0"/>
                        <a:t> does a full daily snapshot</a:t>
                      </a:r>
                    </a:p>
                    <a:p>
                      <a:pPr marL="914400" lvl="1" indent="-457200" algn="l" defTabSz="914400" rtl="0" eaLnBrk="1" latinLnBrk="0" hangingPunct="1">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Single region</a:t>
                      </a:r>
                    </a:p>
                    <a:p>
                      <a:pPr marL="457200" indent="-457200">
                        <a:spcBef>
                          <a:spcPts val="300"/>
                        </a:spcBef>
                        <a:spcAft>
                          <a:spcPts val="300"/>
                        </a:spcAft>
                        <a:buFont typeface="Arial" panose="020B0604020202020204" pitchFamily="34" charset="0"/>
                        <a:buChar char="•"/>
                      </a:pPr>
                      <a:r>
                        <a:rPr lang="en-US" sz="2400" dirty="0"/>
                        <a:t>Snapshots; user-initiated</a:t>
                      </a:r>
                    </a:p>
                    <a:p>
                      <a:pPr marL="914400" lvl="1" indent="-457200" algn="l" defTabSz="914400" rtl="0" eaLnBrk="1" latinLnBrk="0" hangingPunct="1">
                        <a:spcBef>
                          <a:spcPts val="0"/>
                        </a:spcBef>
                        <a:spcAft>
                          <a:spcPts val="0"/>
                        </a:spcAft>
                        <a:buFont typeface="Arial" panose="020B0604020202020204" pitchFamily="34" charset="0"/>
                        <a:buChar char="•"/>
                      </a:pPr>
                      <a:r>
                        <a:rPr lang="en-US" sz="1800" kern="1200" dirty="0">
                          <a:solidFill>
                            <a:schemeClr val="dk1"/>
                          </a:solidFill>
                          <a:latin typeface="+mn-lt"/>
                          <a:ea typeface="+mn-ea"/>
                          <a:cs typeface="+mn-cs"/>
                        </a:rPr>
                        <a:t>Cross-region</a:t>
                      </a:r>
                    </a:p>
                    <a:p>
                      <a:pPr marL="457200" indent="-457200">
                        <a:spcBef>
                          <a:spcPts val="300"/>
                        </a:spcBef>
                        <a:spcAft>
                          <a:spcPts val="300"/>
                        </a:spcAft>
                        <a:buFont typeface="Arial" panose="020B0604020202020204" pitchFamily="34" charset="0"/>
                        <a:buChar char="•"/>
                      </a:pPr>
                      <a:r>
                        <a:rPr lang="en-US" sz="2400" dirty="0"/>
                        <a:t>Read replicas</a:t>
                      </a:r>
                    </a:p>
                    <a:p>
                      <a:pPr marL="914400" lvl="1" indent="-457200">
                        <a:spcBef>
                          <a:spcPts val="0"/>
                        </a:spcBef>
                        <a:spcAft>
                          <a:spcPts val="0"/>
                        </a:spcAft>
                        <a:buFont typeface="Arial" panose="020B0604020202020204" pitchFamily="34" charset="0"/>
                        <a:buChar char="•"/>
                      </a:pPr>
                      <a:r>
                        <a:rPr lang="en-US" sz="1800" dirty="0"/>
                        <a:t>Used for scalability, but can also be used for recovery by promoting a replica</a:t>
                      </a:r>
                    </a:p>
                    <a:p>
                      <a:pPr marL="914400" lvl="1" indent="-457200">
                        <a:spcBef>
                          <a:spcPts val="0"/>
                        </a:spcBef>
                        <a:spcAft>
                          <a:spcPts val="0"/>
                        </a:spcAft>
                        <a:buFont typeface="Arial" panose="020B0604020202020204" pitchFamily="34" charset="0"/>
                        <a:buChar char="•"/>
                      </a:pPr>
                      <a:r>
                        <a:rPr lang="en-US" sz="1800" dirty="0"/>
                        <a:t>Cross-region</a:t>
                      </a:r>
                    </a:p>
                  </a:txBody>
                  <a:tcPr/>
                </a:tc>
                <a:extLst>
                  <a:ext uri="{0D108BD9-81ED-4DB2-BD59-A6C34878D82A}">
                    <a16:rowId xmlns:a16="http://schemas.microsoft.com/office/drawing/2014/main" val="817589559"/>
                  </a:ext>
                </a:extLst>
              </a:tr>
              <a:tr h="516113">
                <a:tc>
                  <a:txBody>
                    <a:bodyPr/>
                    <a:lstStyle/>
                    <a:p>
                      <a:pPr>
                        <a:spcBef>
                          <a:spcPts val="300"/>
                        </a:spcBef>
                        <a:spcAft>
                          <a:spcPts val="300"/>
                        </a:spcAft>
                      </a:pPr>
                      <a:r>
                        <a:rPr lang="en-US" dirty="0"/>
                        <a:t>DynamoDB</a:t>
                      </a:r>
                    </a:p>
                  </a:txBody>
                  <a:tcPr/>
                </a:tc>
                <a:tc>
                  <a:txBody>
                    <a:bodyPr/>
                    <a:lstStyle/>
                    <a:p>
                      <a:pPr marL="457200" indent="-457200">
                        <a:spcBef>
                          <a:spcPts val="300"/>
                        </a:spcBef>
                        <a:spcAft>
                          <a:spcPts val="300"/>
                        </a:spcAft>
                        <a:buFont typeface="Arial" panose="020B0604020202020204" pitchFamily="34" charset="0"/>
                        <a:buChar char="•"/>
                      </a:pPr>
                      <a:r>
                        <a:rPr lang="en-US" sz="2400" dirty="0"/>
                        <a:t>On-demand table backups</a:t>
                      </a:r>
                    </a:p>
                  </a:txBody>
                  <a:tcPr/>
                </a:tc>
                <a:extLst>
                  <a:ext uri="{0D108BD9-81ED-4DB2-BD59-A6C34878D82A}">
                    <a16:rowId xmlns:a16="http://schemas.microsoft.com/office/drawing/2014/main" val="4000545314"/>
                  </a:ext>
                </a:extLst>
              </a:tr>
              <a:tr h="516113">
                <a:tc>
                  <a:txBody>
                    <a:bodyPr/>
                    <a:lstStyle/>
                    <a:p>
                      <a:pPr>
                        <a:spcBef>
                          <a:spcPts val="300"/>
                        </a:spcBef>
                        <a:spcAft>
                          <a:spcPts val="300"/>
                        </a:spcAft>
                      </a:pPr>
                      <a:r>
                        <a:rPr lang="en-US" dirty="0"/>
                        <a:t>Storage Gateway</a:t>
                      </a:r>
                    </a:p>
                  </a:txBody>
                  <a:tcPr/>
                </a:tc>
                <a:tc>
                  <a:txBody>
                    <a:bodyPr/>
                    <a:lstStyle/>
                    <a:p>
                      <a:pPr marL="457200" lvl="1" indent="-457200" algn="l" defTabSz="914400" rtl="0" eaLnBrk="1" latinLnBrk="0" hangingPunct="1">
                        <a:spcBef>
                          <a:spcPts val="300"/>
                        </a:spcBef>
                        <a:spcAft>
                          <a:spcPts val="300"/>
                        </a:spcAft>
                        <a:buFont typeface="Arial" panose="020B0604020202020204" pitchFamily="34" charset="0"/>
                        <a:buChar char="•"/>
                      </a:pPr>
                      <a:r>
                        <a:rPr lang="en-US" sz="2400" kern="1200" dirty="0">
                          <a:solidFill>
                            <a:schemeClr val="dk1"/>
                          </a:solidFill>
                        </a:rPr>
                        <a:t>Back up on-premises files, applications, databases, and volumes to AWS</a:t>
                      </a:r>
                      <a:endParaRPr lang="en-US" sz="2400" kern="1200" dirty="0">
                        <a:solidFill>
                          <a:schemeClr val="dk1"/>
                        </a:solidFill>
                        <a:latin typeface="+mn-lt"/>
                        <a:ea typeface="+mn-ea"/>
                        <a:cs typeface="+mn-cs"/>
                      </a:endParaRPr>
                    </a:p>
                  </a:txBody>
                  <a:tcPr/>
                </a:tc>
                <a:extLst>
                  <a:ext uri="{0D108BD9-81ED-4DB2-BD59-A6C34878D82A}">
                    <a16:rowId xmlns:a16="http://schemas.microsoft.com/office/drawing/2014/main" val="2266938352"/>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Backup Features for Various AWS Services</a:t>
            </a:r>
          </a:p>
        </p:txBody>
      </p:sp>
      <p:sp>
        <p:nvSpPr>
          <p:cNvPr id="2" name="Rectangle 1">
            <a:extLst>
              <a:ext uri="{FF2B5EF4-FFF2-40B4-BE49-F238E27FC236}">
                <a16:creationId xmlns:a16="http://schemas.microsoft.com/office/drawing/2014/main" id="{6FCCA484-1FC9-1C62-E8B9-750EEE457632}"/>
              </a:ext>
            </a:extLst>
          </p:cNvPr>
          <p:cNvSpPr/>
          <p:nvPr/>
        </p:nvSpPr>
        <p:spPr>
          <a:xfrm>
            <a:off x="298175" y="1763690"/>
            <a:ext cx="11529624" cy="471372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87554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65E6E1-DF5E-D4B4-DC98-A028C4E6D3B6}"/>
              </a:ext>
            </a:extLst>
          </p:cNvPr>
          <p:cNvPicPr>
            <a:picLocks noChangeAspect="1"/>
          </p:cNvPicPr>
          <p:nvPr/>
        </p:nvPicPr>
        <p:blipFill>
          <a:blip r:embed="rId3"/>
          <a:stretch>
            <a:fillRect/>
          </a:stretch>
        </p:blipFill>
        <p:spPr>
          <a:xfrm>
            <a:off x="2514289" y="1524222"/>
            <a:ext cx="7163421" cy="4762913"/>
          </a:xfrm>
          <a:prstGeom prst="rect">
            <a:avLst/>
          </a:prstGeom>
          <a:ln>
            <a:solidFill>
              <a:schemeClr val="bg1">
                <a:lumMod val="75000"/>
              </a:schemeClr>
            </a:solidFill>
          </a:ln>
        </p:spPr>
      </p:pic>
      <p:sp>
        <p:nvSpPr>
          <p:cNvPr id="4" name="Title 3">
            <a:extLst>
              <a:ext uri="{FF2B5EF4-FFF2-40B4-BE49-F238E27FC236}">
                <a16:creationId xmlns:a16="http://schemas.microsoft.com/office/drawing/2014/main" id="{59BFD85D-3656-8828-2996-CA89686CDCEA}"/>
              </a:ext>
            </a:extLst>
          </p:cNvPr>
          <p:cNvSpPr>
            <a:spLocks noGrp="1"/>
          </p:cNvSpPr>
          <p:nvPr>
            <p:ph type="title"/>
          </p:nvPr>
        </p:nvSpPr>
        <p:spPr/>
        <p:txBody>
          <a:bodyPr/>
          <a:lstStyle/>
          <a:p>
            <a:r>
              <a:rPr lang="en-US" dirty="0"/>
              <a:t>Enabling AWS Backup for Services</a:t>
            </a:r>
          </a:p>
        </p:txBody>
      </p:sp>
    </p:spTree>
    <p:extLst>
      <p:ext uri="{BB962C8B-B14F-4D97-AF65-F5344CB8AC3E}">
        <p14:creationId xmlns:p14="http://schemas.microsoft.com/office/powerpoint/2010/main" val="631968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365208"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 Backup with AWS Backup</a:t>
            </a:r>
          </a:p>
        </p:txBody>
      </p:sp>
      <p:pic>
        <p:nvPicPr>
          <p:cNvPr id="3" name="Picture 2" descr="A blue sign with white text&#10;&#10;Description automatically generated with medium confidence">
            <a:extLst>
              <a:ext uri="{FF2B5EF4-FFF2-40B4-BE49-F238E27FC236}">
                <a16:creationId xmlns:a16="http://schemas.microsoft.com/office/drawing/2014/main" id="{E8BC80F6-85BE-AAF8-1002-46BCDB0D8FF0}"/>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975299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365208"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Restoring an </a:t>
            </a:r>
            <a:r>
              <a:rPr kumimoji="0" lang="en-US" sz="38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RDS</a:t>
            </a: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Database to a Point in Time</a:t>
            </a:r>
          </a:p>
        </p:txBody>
      </p:sp>
      <p:pic>
        <p:nvPicPr>
          <p:cNvPr id="3" name="Picture 2" descr="A blue sign with white text&#10;&#10;Description automatically generated with medium confidence">
            <a:extLst>
              <a:ext uri="{FF2B5EF4-FFF2-40B4-BE49-F238E27FC236}">
                <a16:creationId xmlns:a16="http://schemas.microsoft.com/office/drawing/2014/main" id="{E8BC80F6-85BE-AAF8-1002-46BCDB0D8FF0}"/>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855355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91D5CE-32A7-7B52-919D-940A48A44FF6}"/>
              </a:ext>
            </a:extLst>
          </p:cNvPr>
          <p:cNvSpPr>
            <a:spLocks noGrp="1"/>
          </p:cNvSpPr>
          <p:nvPr>
            <p:ph sz="quarter" idx="14"/>
          </p:nvPr>
        </p:nvSpPr>
        <p:spPr/>
        <p:txBody>
          <a:bodyPr/>
          <a:lstStyle/>
          <a:p>
            <a:r>
              <a:rPr lang="en-US" dirty="0"/>
              <a:t>Restoring an </a:t>
            </a:r>
            <a:r>
              <a:rPr lang="en-US" dirty="0" err="1"/>
              <a:t>RDS</a:t>
            </a:r>
            <a:r>
              <a:rPr lang="en-US" dirty="0"/>
              <a:t> Database to a Point in Time</a:t>
            </a:r>
          </a:p>
        </p:txBody>
      </p:sp>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p:txBody>
          <a:bodyPr/>
          <a:lstStyle/>
          <a:p>
            <a:r>
              <a:rPr lang="en-US" sz="2800" dirty="0">
                <a:latin typeface="+mj-lt"/>
              </a:rPr>
              <a:t>Restoring to a specific point in time creates a new database instance</a:t>
            </a:r>
          </a:p>
          <a:p>
            <a:r>
              <a:rPr lang="en-US" sz="2800" dirty="0">
                <a:latin typeface="+mj-lt"/>
              </a:rPr>
              <a:t>Recommended to restore to the same or similar database instance size</a:t>
            </a:r>
          </a:p>
          <a:p>
            <a:r>
              <a:rPr lang="en-US" sz="2800" dirty="0">
                <a:latin typeface="+mj-lt"/>
              </a:rPr>
              <a:t>AWS Backup can also be used to restore an </a:t>
            </a:r>
            <a:r>
              <a:rPr lang="en-US" sz="2800" dirty="0" err="1">
                <a:latin typeface="+mj-lt"/>
              </a:rPr>
              <a:t>RDS</a:t>
            </a:r>
            <a:r>
              <a:rPr lang="en-US" sz="2800" dirty="0">
                <a:latin typeface="+mj-lt"/>
              </a:rPr>
              <a:t> database to a point in time</a:t>
            </a:r>
          </a:p>
        </p:txBody>
      </p:sp>
    </p:spTree>
    <p:extLst>
      <p:ext uri="{BB962C8B-B14F-4D97-AF65-F5344CB8AC3E}">
        <p14:creationId xmlns:p14="http://schemas.microsoft.com/office/powerpoint/2010/main" val="287839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t>Monitoring</a:t>
            </a:r>
          </a:p>
          <a:p>
            <a:pPr marL="0" indent="0">
              <a:spcBef>
                <a:spcPts val="600"/>
              </a:spcBef>
              <a:spcAft>
                <a:spcPts val="600"/>
              </a:spcAft>
              <a:buSzPct val="100000"/>
              <a:buNone/>
            </a:pPr>
            <a:r>
              <a:rPr lang="en-US" sz="2800" dirty="0"/>
              <a:t>Security and Compliance</a:t>
            </a:r>
          </a:p>
          <a:p>
            <a:pPr marL="0" indent="0">
              <a:spcBef>
                <a:spcPts val="600"/>
              </a:spcBef>
              <a:spcAft>
                <a:spcPts val="600"/>
              </a:spcAft>
              <a:buSzPct val="100000"/>
              <a:buNone/>
            </a:pPr>
            <a:r>
              <a:rPr lang="en-US" sz="2800" dirty="0"/>
              <a:t>Automation and Governance</a:t>
            </a:r>
          </a:p>
          <a:p>
            <a:pPr marL="0" indent="0">
              <a:spcBef>
                <a:spcPts val="600"/>
              </a:spcBef>
              <a:spcAft>
                <a:spcPts val="600"/>
              </a:spcAft>
              <a:buSzPct val="100000"/>
              <a:buNone/>
            </a:pPr>
            <a:r>
              <a:rPr lang="en-US" sz="2800" dirty="0"/>
              <a:t>DNS and Network Routing</a:t>
            </a:r>
          </a:p>
          <a:p>
            <a:pPr marL="0" indent="0">
              <a:spcBef>
                <a:spcPts val="600"/>
              </a:spcBef>
              <a:spcAft>
                <a:spcPts val="600"/>
              </a:spcAft>
              <a:buSzPct val="100000"/>
              <a:buNone/>
            </a:pPr>
            <a:r>
              <a:rPr lang="en-US" sz="2800" dirty="0"/>
              <a:t>Application Integration</a:t>
            </a:r>
          </a:p>
          <a:p>
            <a:pPr marL="0" indent="0">
              <a:spcBef>
                <a:spcPts val="600"/>
              </a:spcBef>
              <a:spcAft>
                <a:spcPts val="600"/>
              </a:spcAft>
              <a:buSzPct val="100000"/>
              <a:buNone/>
            </a:pPr>
            <a:r>
              <a:rPr lang="en-US" sz="2800" dirty="0"/>
              <a:t>Machine Learning</a:t>
            </a:r>
          </a:p>
          <a:p>
            <a:pPr marL="0" indent="0">
              <a:spcBef>
                <a:spcPts val="600"/>
              </a:spcBef>
              <a:spcAft>
                <a:spcPts val="600"/>
              </a:spcAft>
              <a:buSzPct val="100000"/>
              <a:buNone/>
            </a:pPr>
            <a:r>
              <a:rPr lang="en-US" sz="2800" dirty="0">
                <a:solidFill>
                  <a:schemeClr val="accent2"/>
                </a:solidFill>
              </a:rPr>
              <a:t>Backup and Recovery</a:t>
            </a:r>
          </a:p>
          <a:p>
            <a:pPr marL="0" indent="0">
              <a:spcBef>
                <a:spcPts val="600"/>
              </a:spcBef>
              <a:spcAft>
                <a:spcPts val="600"/>
              </a:spcAft>
              <a:buSzPct val="100000"/>
              <a:buNone/>
            </a:pPr>
            <a:r>
              <a:rPr lang="en-US" sz="2800" dirty="0"/>
              <a:t>Billing and Pricing</a:t>
            </a:r>
          </a:p>
          <a:p>
            <a:pPr marL="0" indent="0">
              <a:spcBef>
                <a:spcPts val="600"/>
              </a:spcBef>
              <a:spcAft>
                <a:spcPts val="600"/>
              </a:spcAft>
              <a:buSzPct val="100000"/>
              <a:buNone/>
            </a:pPr>
            <a:r>
              <a:rPr lang="en-US" sz="2800" dirty="0"/>
              <a:t>The Well-Architected Framework</a:t>
            </a:r>
          </a:p>
          <a:p>
            <a:pPr marL="0" indent="0">
              <a:spcBef>
                <a:spcPts val="600"/>
              </a:spcBef>
              <a:spcAft>
                <a:spcPts val="600"/>
              </a:spcAft>
              <a:buSzPct val="100000"/>
              <a:buNone/>
            </a:pPr>
            <a:r>
              <a:rPr lang="en-US" sz="2800" dirty="0"/>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460480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365208"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Restoring an </a:t>
            </a:r>
            <a:r>
              <a:rPr kumimoji="0" lang="en-US" sz="38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RDS</a:t>
            </a: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Database from a Snapshot</a:t>
            </a:r>
          </a:p>
        </p:txBody>
      </p:sp>
      <p:pic>
        <p:nvPicPr>
          <p:cNvPr id="3" name="Picture 2" descr="A blue sign with white text&#10;&#10;Description automatically generated with medium confidence">
            <a:extLst>
              <a:ext uri="{FF2B5EF4-FFF2-40B4-BE49-F238E27FC236}">
                <a16:creationId xmlns:a16="http://schemas.microsoft.com/office/drawing/2014/main" id="{E8BC80F6-85BE-AAF8-1002-46BCDB0D8FF0}"/>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515756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91D5CE-32A7-7B52-919D-940A48A44FF6}"/>
              </a:ext>
            </a:extLst>
          </p:cNvPr>
          <p:cNvSpPr>
            <a:spLocks noGrp="1"/>
          </p:cNvSpPr>
          <p:nvPr>
            <p:ph sz="quarter" idx="14"/>
          </p:nvPr>
        </p:nvSpPr>
        <p:spPr/>
        <p:txBody>
          <a:bodyPr/>
          <a:lstStyle/>
          <a:p>
            <a:r>
              <a:rPr lang="en-US" dirty="0"/>
              <a:t>Restoring an </a:t>
            </a:r>
            <a:r>
              <a:rPr lang="en-US" dirty="0" err="1"/>
              <a:t>RDS</a:t>
            </a:r>
            <a:r>
              <a:rPr lang="en-US" dirty="0"/>
              <a:t> Database from a Snapshot</a:t>
            </a:r>
          </a:p>
        </p:txBody>
      </p:sp>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p:txBody>
          <a:bodyPr/>
          <a:lstStyle/>
          <a:p>
            <a:r>
              <a:rPr lang="en-US" sz="2600" dirty="0">
                <a:latin typeface="+mj-lt"/>
              </a:rPr>
              <a:t>Restoring from a snapshot creates a new database instance</a:t>
            </a:r>
          </a:p>
          <a:p>
            <a:r>
              <a:rPr lang="en-US" sz="2600" dirty="0">
                <a:latin typeface="+mj-lt"/>
              </a:rPr>
              <a:t>You can restore from a snapshot and choose a different storage type</a:t>
            </a:r>
          </a:p>
        </p:txBody>
      </p:sp>
    </p:spTree>
    <p:extLst>
      <p:ext uri="{BB962C8B-B14F-4D97-AF65-F5344CB8AC3E}">
        <p14:creationId xmlns:p14="http://schemas.microsoft.com/office/powerpoint/2010/main" val="10008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91D5CE-32A7-7B52-919D-940A48A44FF6}"/>
              </a:ext>
            </a:extLst>
          </p:cNvPr>
          <p:cNvSpPr>
            <a:spLocks noGrp="1"/>
          </p:cNvSpPr>
          <p:nvPr>
            <p:ph sz="quarter" idx="14"/>
          </p:nvPr>
        </p:nvSpPr>
        <p:spPr/>
        <p:txBody>
          <a:bodyPr/>
          <a:lstStyle/>
          <a:p>
            <a:r>
              <a:rPr lang="en-US" dirty="0"/>
              <a:t>Encryption: Restoring an </a:t>
            </a:r>
            <a:r>
              <a:rPr lang="en-US" dirty="0" err="1"/>
              <a:t>RDS</a:t>
            </a:r>
            <a:r>
              <a:rPr lang="en-US" dirty="0"/>
              <a:t> Database from a Snapshot</a:t>
            </a:r>
          </a:p>
        </p:txBody>
      </p:sp>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p:txBody>
          <a:bodyPr/>
          <a:lstStyle/>
          <a:p>
            <a:r>
              <a:rPr lang="en-US" sz="2600" dirty="0">
                <a:latin typeface="+mj-lt"/>
              </a:rPr>
              <a:t>You can copy a snapshot that’s been encrypted using a KMS key </a:t>
            </a:r>
            <a:r>
              <a:rPr lang="en-US" sz="2400" dirty="0">
                <a:latin typeface="+mj-lt"/>
              </a:rPr>
              <a:t>(copy will also be encrypted)</a:t>
            </a:r>
            <a:endParaRPr lang="en-US" sz="2600" dirty="0">
              <a:latin typeface="+mj-lt"/>
            </a:endParaRPr>
          </a:p>
          <a:p>
            <a:pPr lvl="1"/>
            <a:r>
              <a:rPr lang="en-US" sz="2200" dirty="0">
                <a:latin typeface="+mj-lt"/>
              </a:rPr>
              <a:t>Same region = same key</a:t>
            </a:r>
          </a:p>
          <a:p>
            <a:pPr lvl="1"/>
            <a:r>
              <a:rPr lang="en-US" sz="2200" dirty="0">
                <a:latin typeface="+mj-lt"/>
              </a:rPr>
              <a:t>Different region = specify the key in region</a:t>
            </a:r>
          </a:p>
          <a:p>
            <a:r>
              <a:rPr lang="en-US" sz="2600" dirty="0">
                <a:latin typeface="+mj-lt"/>
              </a:rPr>
              <a:t>You can encrypt a copy of an unencrypted snapshot (adding encryption to a previously-unencrypted DB instance)</a:t>
            </a:r>
          </a:p>
          <a:p>
            <a:pPr marL="754280" lvl="1" indent="-457200">
              <a:buFont typeface="+mj-lt"/>
              <a:buAutoNum type="arabicPeriod"/>
            </a:pPr>
            <a:r>
              <a:rPr lang="en-US" sz="2200" dirty="0">
                <a:latin typeface="+mj-lt"/>
              </a:rPr>
              <a:t>Create a snapshot of the DB instance</a:t>
            </a:r>
          </a:p>
          <a:p>
            <a:pPr marL="754280" lvl="1" indent="-457200">
              <a:buFont typeface="+mj-lt"/>
              <a:buAutoNum type="arabicPeriod"/>
            </a:pPr>
            <a:r>
              <a:rPr lang="en-US" sz="2200" dirty="0">
                <a:latin typeface="+mj-lt"/>
              </a:rPr>
              <a:t>Create a copy of the snapshot and specify a KMS key to encrypt the snapshot</a:t>
            </a:r>
          </a:p>
          <a:p>
            <a:pPr marL="754280" lvl="1" indent="-457200">
              <a:buFont typeface="+mj-lt"/>
              <a:buAutoNum type="arabicPeriod"/>
            </a:pPr>
            <a:r>
              <a:rPr lang="en-US" sz="2200" dirty="0">
                <a:latin typeface="+mj-lt"/>
              </a:rPr>
              <a:t>Restore an encrypted DB instance from the encrypted snapshot</a:t>
            </a:r>
          </a:p>
        </p:txBody>
      </p:sp>
    </p:spTree>
    <p:extLst>
      <p:ext uri="{BB962C8B-B14F-4D97-AF65-F5344CB8AC3E}">
        <p14:creationId xmlns:p14="http://schemas.microsoft.com/office/powerpoint/2010/main" val="8782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365208"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Promoting an </a:t>
            </a:r>
            <a:r>
              <a:rPr kumimoji="0" lang="en-US" sz="38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RDS</a:t>
            </a: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Read Replica</a:t>
            </a:r>
          </a:p>
        </p:txBody>
      </p:sp>
      <p:pic>
        <p:nvPicPr>
          <p:cNvPr id="3" name="Picture 2" descr="A blue sign with white text&#10;&#10;Description automatically generated with medium confidence">
            <a:extLst>
              <a:ext uri="{FF2B5EF4-FFF2-40B4-BE49-F238E27FC236}">
                <a16:creationId xmlns:a16="http://schemas.microsoft.com/office/drawing/2014/main" id="{E8BC80F6-85BE-AAF8-1002-46BCDB0D8FF0}"/>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879502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91D5CE-32A7-7B52-919D-940A48A44FF6}"/>
              </a:ext>
            </a:extLst>
          </p:cNvPr>
          <p:cNvSpPr>
            <a:spLocks noGrp="1"/>
          </p:cNvSpPr>
          <p:nvPr>
            <p:ph sz="quarter" idx="14"/>
          </p:nvPr>
        </p:nvSpPr>
        <p:spPr/>
        <p:txBody>
          <a:bodyPr/>
          <a:lstStyle/>
          <a:p>
            <a:r>
              <a:rPr lang="en-US" dirty="0"/>
              <a:t>Promoting a Read Replica</a:t>
            </a:r>
          </a:p>
        </p:txBody>
      </p:sp>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p:txBody>
          <a:bodyPr/>
          <a:lstStyle/>
          <a:p>
            <a:r>
              <a:rPr lang="en-US" sz="2800" dirty="0"/>
              <a:t>When promoting a read replica, the database instance is rebooted (so will take some time)</a:t>
            </a:r>
          </a:p>
          <a:p>
            <a:r>
              <a:rPr lang="en-US" sz="2800" dirty="0"/>
              <a:t>After promoting, it is the same as any other database instance</a:t>
            </a:r>
          </a:p>
        </p:txBody>
      </p:sp>
    </p:spTree>
    <p:extLst>
      <p:ext uri="{BB962C8B-B14F-4D97-AF65-F5344CB8AC3E}">
        <p14:creationId xmlns:p14="http://schemas.microsoft.com/office/powerpoint/2010/main" val="314190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66217EF-52E9-950D-948A-480CB1BA0CBD}"/>
              </a:ext>
            </a:extLst>
          </p:cNvPr>
          <p:cNvSpPr>
            <a:spLocks noGrp="1"/>
          </p:cNvSpPr>
          <p:nvPr>
            <p:ph type="title"/>
          </p:nvPr>
        </p:nvSpPr>
        <p:spPr/>
        <p:txBody>
          <a:bodyPr/>
          <a:lstStyle/>
          <a:p>
            <a:r>
              <a:rPr lang="en-US" dirty="0"/>
              <a:t>Amazon </a:t>
            </a:r>
            <a:r>
              <a:rPr lang="en-US" dirty="0" err="1"/>
              <a:t>RDS</a:t>
            </a:r>
            <a:r>
              <a:rPr lang="en-US" dirty="0"/>
              <a:t> and Aurora</a:t>
            </a:r>
          </a:p>
        </p:txBody>
      </p:sp>
      <p:pic>
        <p:nvPicPr>
          <p:cNvPr id="15" name="Graphic 6">
            <a:extLst>
              <a:ext uri="{FF2B5EF4-FFF2-40B4-BE49-F238E27FC236}">
                <a16:creationId xmlns:a16="http://schemas.microsoft.com/office/drawing/2014/main" id="{F891F411-03A8-0D21-FB58-D287A0294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524" y="22080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7">
            <a:extLst>
              <a:ext uri="{FF2B5EF4-FFF2-40B4-BE49-F238E27FC236}">
                <a16:creationId xmlns:a16="http://schemas.microsoft.com/office/drawing/2014/main" id="{BEB376D8-FAF0-9734-254F-FC038E0B3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026" y="55251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BF84963D-F035-F7A8-F831-02A1589C06F4}"/>
              </a:ext>
            </a:extLst>
          </p:cNvPr>
          <p:cNvPicPr>
            <a:picLocks noChangeAspect="1"/>
          </p:cNvPicPr>
          <p:nvPr/>
        </p:nvPicPr>
        <p:blipFill rotWithShape="1">
          <a:blip r:embed="rId5"/>
          <a:srcRect l="33176" t="8788" r="33581" b="46446"/>
          <a:stretch/>
        </p:blipFill>
        <p:spPr>
          <a:xfrm>
            <a:off x="3520768" y="3728172"/>
            <a:ext cx="1543407" cy="914400"/>
          </a:xfrm>
          <a:prstGeom prst="rect">
            <a:avLst/>
          </a:prstGeom>
          <a:ln>
            <a:noFill/>
          </a:ln>
        </p:spPr>
      </p:pic>
      <p:pic>
        <p:nvPicPr>
          <p:cNvPr id="18" name="Picture 17">
            <a:extLst>
              <a:ext uri="{FF2B5EF4-FFF2-40B4-BE49-F238E27FC236}">
                <a16:creationId xmlns:a16="http://schemas.microsoft.com/office/drawing/2014/main" id="{B71EB440-2A49-1C46-F799-67C04B49522E}"/>
              </a:ext>
            </a:extLst>
          </p:cNvPr>
          <p:cNvPicPr>
            <a:picLocks noChangeAspect="1"/>
          </p:cNvPicPr>
          <p:nvPr/>
        </p:nvPicPr>
        <p:blipFill rotWithShape="1">
          <a:blip r:embed="rId5"/>
          <a:srcRect t="53968" r="66641"/>
          <a:stretch/>
        </p:blipFill>
        <p:spPr>
          <a:xfrm>
            <a:off x="1714406" y="3728172"/>
            <a:ext cx="1506226" cy="914400"/>
          </a:xfrm>
          <a:prstGeom prst="rect">
            <a:avLst/>
          </a:prstGeom>
          <a:ln>
            <a:noFill/>
          </a:ln>
        </p:spPr>
      </p:pic>
      <p:pic>
        <p:nvPicPr>
          <p:cNvPr id="19" name="Picture 18">
            <a:extLst>
              <a:ext uri="{FF2B5EF4-FFF2-40B4-BE49-F238E27FC236}">
                <a16:creationId xmlns:a16="http://schemas.microsoft.com/office/drawing/2014/main" id="{B1D196B9-F69B-30DB-7562-AFD630A1E5EF}"/>
              </a:ext>
            </a:extLst>
          </p:cNvPr>
          <p:cNvPicPr>
            <a:picLocks noChangeAspect="1"/>
          </p:cNvPicPr>
          <p:nvPr/>
        </p:nvPicPr>
        <p:blipFill rotWithShape="1">
          <a:blip r:embed="rId5"/>
          <a:srcRect l="33073" t="54979" r="33217"/>
          <a:stretch/>
        </p:blipFill>
        <p:spPr>
          <a:xfrm>
            <a:off x="7078248" y="3731385"/>
            <a:ext cx="1556284" cy="914400"/>
          </a:xfrm>
          <a:prstGeom prst="rect">
            <a:avLst/>
          </a:prstGeom>
          <a:ln>
            <a:noFill/>
          </a:ln>
        </p:spPr>
      </p:pic>
      <p:pic>
        <p:nvPicPr>
          <p:cNvPr id="20" name="Picture 19">
            <a:extLst>
              <a:ext uri="{FF2B5EF4-FFF2-40B4-BE49-F238E27FC236}">
                <a16:creationId xmlns:a16="http://schemas.microsoft.com/office/drawing/2014/main" id="{7C5AE09E-F91C-BEB3-0780-3F00E7E711F4}"/>
              </a:ext>
            </a:extLst>
          </p:cNvPr>
          <p:cNvPicPr>
            <a:picLocks noChangeAspect="1"/>
          </p:cNvPicPr>
          <p:nvPr/>
        </p:nvPicPr>
        <p:blipFill rotWithShape="1">
          <a:blip r:embed="rId5"/>
          <a:srcRect l="66810" t="55151"/>
          <a:stretch/>
        </p:blipFill>
        <p:spPr>
          <a:xfrm>
            <a:off x="8885093" y="3728172"/>
            <a:ext cx="1538131" cy="914400"/>
          </a:xfrm>
          <a:prstGeom prst="rect">
            <a:avLst/>
          </a:prstGeom>
          <a:ln>
            <a:noFill/>
          </a:ln>
        </p:spPr>
      </p:pic>
      <p:pic>
        <p:nvPicPr>
          <p:cNvPr id="21" name="Picture 20">
            <a:extLst>
              <a:ext uri="{FF2B5EF4-FFF2-40B4-BE49-F238E27FC236}">
                <a16:creationId xmlns:a16="http://schemas.microsoft.com/office/drawing/2014/main" id="{41238C9B-D838-6015-D75E-EA91CAE51698}"/>
              </a:ext>
            </a:extLst>
          </p:cNvPr>
          <p:cNvPicPr>
            <a:picLocks noChangeAspect="1"/>
          </p:cNvPicPr>
          <p:nvPr/>
        </p:nvPicPr>
        <p:blipFill rotWithShape="1">
          <a:blip r:embed="rId5"/>
          <a:srcRect l="66966" t="8206" r="624" b="45762"/>
          <a:stretch/>
        </p:blipFill>
        <p:spPr>
          <a:xfrm>
            <a:off x="5364312" y="3728172"/>
            <a:ext cx="1463375" cy="914400"/>
          </a:xfrm>
          <a:prstGeom prst="rect">
            <a:avLst/>
          </a:prstGeom>
          <a:ln>
            <a:noFill/>
          </a:ln>
        </p:spPr>
      </p:pic>
      <p:sp>
        <p:nvSpPr>
          <p:cNvPr id="22" name="Left Brace 21">
            <a:extLst>
              <a:ext uri="{FF2B5EF4-FFF2-40B4-BE49-F238E27FC236}">
                <a16:creationId xmlns:a16="http://schemas.microsoft.com/office/drawing/2014/main" id="{7933AADC-1217-B55C-899A-B0A09AD8165A}"/>
              </a:ext>
            </a:extLst>
          </p:cNvPr>
          <p:cNvSpPr/>
          <p:nvPr/>
        </p:nvSpPr>
        <p:spPr>
          <a:xfrm rot="5400000">
            <a:off x="5895636" y="-782835"/>
            <a:ext cx="329777" cy="8692241"/>
          </a:xfrm>
          <a:prstGeom prst="leftBrac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C6C65F8-7DDC-8A5B-EF78-0922B784EF4B}"/>
              </a:ext>
            </a:extLst>
          </p:cNvPr>
          <p:cNvSpPr txBox="1"/>
          <p:nvPr/>
        </p:nvSpPr>
        <p:spPr>
          <a:xfrm>
            <a:off x="5777636" y="3051222"/>
            <a:ext cx="636725" cy="32977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err="1">
                <a:ln>
                  <a:noFill/>
                </a:ln>
                <a:solidFill>
                  <a:srgbClr val="E5E5E5">
                    <a:lumMod val="10000"/>
                  </a:srgbClr>
                </a:solidFill>
                <a:effectLst/>
                <a:uLnTx/>
                <a:uFillTx/>
                <a:latin typeface="+mj-lt"/>
                <a:ea typeface="PS TT Commons" charset="0"/>
                <a:cs typeface="PS TT Commons" charset="0"/>
              </a:rPr>
              <a:t>RDS</a:t>
            </a:r>
            <a:endPar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4" name="Left Brace 23">
            <a:extLst>
              <a:ext uri="{FF2B5EF4-FFF2-40B4-BE49-F238E27FC236}">
                <a16:creationId xmlns:a16="http://schemas.microsoft.com/office/drawing/2014/main" id="{FF72A6D2-179B-5FD4-B8A5-D6B002C25C39}"/>
              </a:ext>
            </a:extLst>
          </p:cNvPr>
          <p:cNvSpPr/>
          <p:nvPr/>
        </p:nvSpPr>
        <p:spPr>
          <a:xfrm rot="16200000">
            <a:off x="3217754" y="3192739"/>
            <a:ext cx="329777" cy="3314297"/>
          </a:xfrm>
          <a:prstGeom prst="leftBrac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AD64ACE-C8CD-397D-4F25-00058B204064}"/>
              </a:ext>
            </a:extLst>
          </p:cNvPr>
          <p:cNvSpPr txBox="1"/>
          <p:nvPr/>
        </p:nvSpPr>
        <p:spPr>
          <a:xfrm>
            <a:off x="2961834" y="5137746"/>
            <a:ext cx="890384" cy="32977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Aurora</a:t>
            </a:r>
          </a:p>
        </p:txBody>
      </p:sp>
    </p:spTree>
    <p:extLst>
      <p:ext uri="{BB962C8B-B14F-4D97-AF65-F5344CB8AC3E}">
        <p14:creationId xmlns:p14="http://schemas.microsoft.com/office/powerpoint/2010/main" val="19154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66217EF-52E9-950D-948A-480CB1BA0CBD}"/>
              </a:ext>
            </a:extLst>
          </p:cNvPr>
          <p:cNvSpPr>
            <a:spLocks noGrp="1"/>
          </p:cNvSpPr>
          <p:nvPr>
            <p:ph type="title"/>
          </p:nvPr>
        </p:nvSpPr>
        <p:spPr/>
        <p:txBody>
          <a:bodyPr/>
          <a:lstStyle/>
          <a:p>
            <a:r>
              <a:rPr lang="en-US" dirty="0"/>
              <a:t>Amazon </a:t>
            </a:r>
            <a:r>
              <a:rPr lang="en-US" dirty="0" err="1"/>
              <a:t>RDS</a:t>
            </a:r>
            <a:r>
              <a:rPr lang="en-US" dirty="0"/>
              <a:t> and Aurora</a:t>
            </a:r>
          </a:p>
        </p:txBody>
      </p:sp>
      <p:pic>
        <p:nvPicPr>
          <p:cNvPr id="15" name="Graphic 6">
            <a:extLst>
              <a:ext uri="{FF2B5EF4-FFF2-40B4-BE49-F238E27FC236}">
                <a16:creationId xmlns:a16="http://schemas.microsoft.com/office/drawing/2014/main" id="{F891F411-03A8-0D21-FB58-D287A0294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524" y="22080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7">
            <a:extLst>
              <a:ext uri="{FF2B5EF4-FFF2-40B4-BE49-F238E27FC236}">
                <a16:creationId xmlns:a16="http://schemas.microsoft.com/office/drawing/2014/main" id="{BEB376D8-FAF0-9734-254F-FC038E0B3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026" y="55251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BF84963D-F035-F7A8-F831-02A1589C06F4}"/>
              </a:ext>
            </a:extLst>
          </p:cNvPr>
          <p:cNvPicPr>
            <a:picLocks noChangeAspect="1"/>
          </p:cNvPicPr>
          <p:nvPr/>
        </p:nvPicPr>
        <p:blipFill rotWithShape="1">
          <a:blip r:embed="rId5"/>
          <a:srcRect l="33176" t="8788" r="33581" b="46446"/>
          <a:stretch/>
        </p:blipFill>
        <p:spPr>
          <a:xfrm>
            <a:off x="3520768" y="3728172"/>
            <a:ext cx="1543407" cy="914400"/>
          </a:xfrm>
          <a:prstGeom prst="rect">
            <a:avLst/>
          </a:prstGeom>
          <a:ln>
            <a:noFill/>
          </a:ln>
        </p:spPr>
      </p:pic>
      <p:pic>
        <p:nvPicPr>
          <p:cNvPr id="18" name="Picture 17">
            <a:extLst>
              <a:ext uri="{FF2B5EF4-FFF2-40B4-BE49-F238E27FC236}">
                <a16:creationId xmlns:a16="http://schemas.microsoft.com/office/drawing/2014/main" id="{B71EB440-2A49-1C46-F799-67C04B49522E}"/>
              </a:ext>
            </a:extLst>
          </p:cNvPr>
          <p:cNvPicPr>
            <a:picLocks noChangeAspect="1"/>
          </p:cNvPicPr>
          <p:nvPr/>
        </p:nvPicPr>
        <p:blipFill rotWithShape="1">
          <a:blip r:embed="rId5"/>
          <a:srcRect t="53968" r="66641"/>
          <a:stretch/>
        </p:blipFill>
        <p:spPr>
          <a:xfrm>
            <a:off x="1714406" y="3728172"/>
            <a:ext cx="1506226" cy="914400"/>
          </a:xfrm>
          <a:prstGeom prst="rect">
            <a:avLst/>
          </a:prstGeom>
          <a:ln>
            <a:noFill/>
          </a:ln>
        </p:spPr>
      </p:pic>
      <p:pic>
        <p:nvPicPr>
          <p:cNvPr id="19" name="Picture 18">
            <a:extLst>
              <a:ext uri="{FF2B5EF4-FFF2-40B4-BE49-F238E27FC236}">
                <a16:creationId xmlns:a16="http://schemas.microsoft.com/office/drawing/2014/main" id="{B1D196B9-F69B-30DB-7562-AFD630A1E5EF}"/>
              </a:ext>
            </a:extLst>
          </p:cNvPr>
          <p:cNvPicPr>
            <a:picLocks noChangeAspect="1"/>
          </p:cNvPicPr>
          <p:nvPr/>
        </p:nvPicPr>
        <p:blipFill rotWithShape="1">
          <a:blip r:embed="rId5"/>
          <a:srcRect l="33073" t="54979" r="33217"/>
          <a:stretch/>
        </p:blipFill>
        <p:spPr>
          <a:xfrm>
            <a:off x="7078248" y="3731385"/>
            <a:ext cx="1556284" cy="914400"/>
          </a:xfrm>
          <a:prstGeom prst="rect">
            <a:avLst/>
          </a:prstGeom>
          <a:ln>
            <a:noFill/>
          </a:ln>
        </p:spPr>
      </p:pic>
      <p:pic>
        <p:nvPicPr>
          <p:cNvPr id="20" name="Picture 19">
            <a:extLst>
              <a:ext uri="{FF2B5EF4-FFF2-40B4-BE49-F238E27FC236}">
                <a16:creationId xmlns:a16="http://schemas.microsoft.com/office/drawing/2014/main" id="{7C5AE09E-F91C-BEB3-0780-3F00E7E711F4}"/>
              </a:ext>
            </a:extLst>
          </p:cNvPr>
          <p:cNvPicPr>
            <a:picLocks noChangeAspect="1"/>
          </p:cNvPicPr>
          <p:nvPr/>
        </p:nvPicPr>
        <p:blipFill rotWithShape="1">
          <a:blip r:embed="rId5"/>
          <a:srcRect l="66810" t="55151"/>
          <a:stretch/>
        </p:blipFill>
        <p:spPr>
          <a:xfrm>
            <a:off x="8885093" y="3728172"/>
            <a:ext cx="1538131" cy="914400"/>
          </a:xfrm>
          <a:prstGeom prst="rect">
            <a:avLst/>
          </a:prstGeom>
          <a:ln>
            <a:noFill/>
          </a:ln>
        </p:spPr>
      </p:pic>
      <p:pic>
        <p:nvPicPr>
          <p:cNvPr id="21" name="Picture 20">
            <a:extLst>
              <a:ext uri="{FF2B5EF4-FFF2-40B4-BE49-F238E27FC236}">
                <a16:creationId xmlns:a16="http://schemas.microsoft.com/office/drawing/2014/main" id="{41238C9B-D838-6015-D75E-EA91CAE51698}"/>
              </a:ext>
            </a:extLst>
          </p:cNvPr>
          <p:cNvPicPr>
            <a:picLocks noChangeAspect="1"/>
          </p:cNvPicPr>
          <p:nvPr/>
        </p:nvPicPr>
        <p:blipFill rotWithShape="1">
          <a:blip r:embed="rId5"/>
          <a:srcRect l="66966" t="8206" r="624" b="45762"/>
          <a:stretch/>
        </p:blipFill>
        <p:spPr>
          <a:xfrm>
            <a:off x="5364312" y="3728172"/>
            <a:ext cx="1463375" cy="914400"/>
          </a:xfrm>
          <a:prstGeom prst="rect">
            <a:avLst/>
          </a:prstGeom>
          <a:ln>
            <a:noFill/>
          </a:ln>
        </p:spPr>
      </p:pic>
      <p:sp>
        <p:nvSpPr>
          <p:cNvPr id="22" name="Left Brace 21">
            <a:extLst>
              <a:ext uri="{FF2B5EF4-FFF2-40B4-BE49-F238E27FC236}">
                <a16:creationId xmlns:a16="http://schemas.microsoft.com/office/drawing/2014/main" id="{7933AADC-1217-B55C-899A-B0A09AD8165A}"/>
              </a:ext>
            </a:extLst>
          </p:cNvPr>
          <p:cNvSpPr/>
          <p:nvPr/>
        </p:nvSpPr>
        <p:spPr>
          <a:xfrm rot="5400000">
            <a:off x="5895636" y="-782835"/>
            <a:ext cx="329777" cy="8692241"/>
          </a:xfrm>
          <a:prstGeom prst="leftBrac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C6C65F8-7DDC-8A5B-EF78-0922B784EF4B}"/>
              </a:ext>
            </a:extLst>
          </p:cNvPr>
          <p:cNvSpPr txBox="1"/>
          <p:nvPr/>
        </p:nvSpPr>
        <p:spPr>
          <a:xfrm>
            <a:off x="5777636" y="3051222"/>
            <a:ext cx="636725" cy="32977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err="1">
                <a:ln>
                  <a:noFill/>
                </a:ln>
                <a:solidFill>
                  <a:srgbClr val="E5E5E5">
                    <a:lumMod val="10000"/>
                  </a:srgbClr>
                </a:solidFill>
                <a:effectLst/>
                <a:uLnTx/>
                <a:uFillTx/>
                <a:latin typeface="+mj-lt"/>
                <a:ea typeface="PS TT Commons" charset="0"/>
                <a:cs typeface="PS TT Commons" charset="0"/>
              </a:rPr>
              <a:t>RDS</a:t>
            </a:r>
            <a:endPar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4" name="Left Brace 23">
            <a:extLst>
              <a:ext uri="{FF2B5EF4-FFF2-40B4-BE49-F238E27FC236}">
                <a16:creationId xmlns:a16="http://schemas.microsoft.com/office/drawing/2014/main" id="{FF72A6D2-179B-5FD4-B8A5-D6B002C25C39}"/>
              </a:ext>
            </a:extLst>
          </p:cNvPr>
          <p:cNvSpPr/>
          <p:nvPr/>
        </p:nvSpPr>
        <p:spPr>
          <a:xfrm rot="16200000">
            <a:off x="3217754" y="3192739"/>
            <a:ext cx="329777" cy="3314297"/>
          </a:xfrm>
          <a:prstGeom prst="leftBrace">
            <a:avLst/>
          </a:prstGeom>
          <a:ln w="127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AD64ACE-C8CD-397D-4F25-00058B204064}"/>
              </a:ext>
            </a:extLst>
          </p:cNvPr>
          <p:cNvSpPr txBox="1"/>
          <p:nvPr/>
        </p:nvSpPr>
        <p:spPr>
          <a:xfrm>
            <a:off x="2961834" y="5137746"/>
            <a:ext cx="890384" cy="32977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Aurora</a:t>
            </a:r>
          </a:p>
        </p:txBody>
      </p:sp>
      <p:sp>
        <p:nvSpPr>
          <p:cNvPr id="26" name="Speech Bubble: Rectangle with Corners Rounded 25">
            <a:extLst>
              <a:ext uri="{FF2B5EF4-FFF2-40B4-BE49-F238E27FC236}">
                <a16:creationId xmlns:a16="http://schemas.microsoft.com/office/drawing/2014/main" id="{063E3BDC-8195-696F-EE2E-95EECECEE599}"/>
              </a:ext>
            </a:extLst>
          </p:cNvPr>
          <p:cNvSpPr/>
          <p:nvPr/>
        </p:nvSpPr>
        <p:spPr>
          <a:xfrm>
            <a:off x="8047733" y="1220385"/>
            <a:ext cx="3652180" cy="1830837"/>
          </a:xfrm>
          <a:prstGeom prst="wedgeRoundRectCallout">
            <a:avLst>
              <a:gd name="adj1" fmla="val -92072"/>
              <a:gd name="adj2" fmla="val 5482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mn-ea"/>
                <a:cs typeface="+mn-cs"/>
              </a:rPr>
              <a:t>Enable </a:t>
            </a:r>
            <a:r>
              <a:rPr lang="en-US" sz="2200" dirty="0">
                <a:solidFill>
                  <a:srgbClr val="FFFFFF"/>
                </a:solidFill>
                <a:latin typeface="Trebuchet MS" panose="020B0603020202020204"/>
              </a:rPr>
              <a:t>Multi-AZ and replicate to a standby replica in another AZ to achieve high availability/</a:t>
            </a:r>
            <a:br>
              <a:rPr lang="en-US" sz="2200" dirty="0">
                <a:solidFill>
                  <a:srgbClr val="FFFFFF"/>
                </a:solidFill>
                <a:latin typeface="Trebuchet MS" panose="020B0603020202020204"/>
              </a:rPr>
            </a:br>
            <a:r>
              <a:rPr lang="en-US" sz="2200" dirty="0">
                <a:solidFill>
                  <a:srgbClr val="FFFFFF"/>
                </a:solidFill>
                <a:latin typeface="Trebuchet MS" panose="020B0603020202020204"/>
              </a:rPr>
              <a:t>reliability</a:t>
            </a:r>
          </a:p>
        </p:txBody>
      </p:sp>
      <p:sp>
        <p:nvSpPr>
          <p:cNvPr id="27" name="Speech Bubble: Rectangle with Corners Rounded 26">
            <a:extLst>
              <a:ext uri="{FF2B5EF4-FFF2-40B4-BE49-F238E27FC236}">
                <a16:creationId xmlns:a16="http://schemas.microsoft.com/office/drawing/2014/main" id="{E2AC401C-97B7-37BB-58F9-F6D915D43752}"/>
              </a:ext>
            </a:extLst>
          </p:cNvPr>
          <p:cNvSpPr/>
          <p:nvPr/>
        </p:nvSpPr>
        <p:spPr>
          <a:xfrm>
            <a:off x="4474594" y="5495240"/>
            <a:ext cx="2603654" cy="914400"/>
          </a:xfrm>
          <a:prstGeom prst="wedgeRoundRectCallout">
            <a:avLst>
              <a:gd name="adj1" fmla="val -72538"/>
              <a:gd name="adj2" fmla="val -5896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mn-ea"/>
                <a:cs typeface="+mn-cs"/>
              </a:rPr>
              <a:t>Fault-tolerant and reliable by design</a:t>
            </a:r>
            <a:endParaRPr lang="en-US" sz="2200" dirty="0">
              <a:solidFill>
                <a:srgbClr val="FFFFFF"/>
              </a:solidFill>
              <a:latin typeface="Trebuchet MS" panose="020B0603020202020204"/>
            </a:endParaRPr>
          </a:p>
        </p:txBody>
      </p:sp>
    </p:spTree>
    <p:extLst>
      <p:ext uri="{BB962C8B-B14F-4D97-AF65-F5344CB8AC3E}">
        <p14:creationId xmlns:p14="http://schemas.microsoft.com/office/powerpoint/2010/main" val="123565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196404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239603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Aurora DB Cluster</a:t>
            </a:r>
          </a:p>
        </p:txBody>
      </p:sp>
      <p:sp>
        <p:nvSpPr>
          <p:cNvPr id="4" name="Rectangle 3">
            <a:extLst>
              <a:ext uri="{FF2B5EF4-FFF2-40B4-BE49-F238E27FC236}">
                <a16:creationId xmlns:a16="http://schemas.microsoft.com/office/drawing/2014/main" id="{BF5EB85D-8BAC-061E-5B55-F92B4CD81FF5}"/>
              </a:ext>
            </a:extLst>
          </p:cNvPr>
          <p:cNvSpPr/>
          <p:nvPr/>
        </p:nvSpPr>
        <p:spPr>
          <a:xfrm>
            <a:off x="483009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3C767DA3-98B9-28D8-A604-67725133CBDB}"/>
              </a:ext>
            </a:extLst>
          </p:cNvPr>
          <p:cNvSpPr txBox="1"/>
          <p:nvPr/>
        </p:nvSpPr>
        <p:spPr>
          <a:xfrm>
            <a:off x="526208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4" name="Rectangle 13">
            <a:extLst>
              <a:ext uri="{FF2B5EF4-FFF2-40B4-BE49-F238E27FC236}">
                <a16:creationId xmlns:a16="http://schemas.microsoft.com/office/drawing/2014/main" id="{ECA9921F-C136-093E-7570-22F9EA04B659}"/>
              </a:ext>
            </a:extLst>
          </p:cNvPr>
          <p:cNvSpPr/>
          <p:nvPr/>
        </p:nvSpPr>
        <p:spPr>
          <a:xfrm>
            <a:off x="779390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91E136CF-E15B-C331-3605-7EECD1A6A597}"/>
              </a:ext>
            </a:extLst>
          </p:cNvPr>
          <p:cNvSpPr txBox="1"/>
          <p:nvPr/>
        </p:nvSpPr>
        <p:spPr>
          <a:xfrm>
            <a:off x="822589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3</a:t>
            </a:r>
          </a:p>
        </p:txBody>
      </p:sp>
      <p:pic>
        <p:nvPicPr>
          <p:cNvPr id="16" name="Graphic 23">
            <a:extLst>
              <a:ext uri="{FF2B5EF4-FFF2-40B4-BE49-F238E27FC236}">
                <a16:creationId xmlns:a16="http://schemas.microsoft.com/office/drawing/2014/main" id="{64A778DC-F707-4AAA-FDE8-E3481D1EB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5"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3B59ACA-9C2C-E675-4962-B92497E6F841}"/>
              </a:ext>
            </a:extLst>
          </p:cNvPr>
          <p:cNvSpPr txBox="1"/>
          <p:nvPr/>
        </p:nvSpPr>
        <p:spPr>
          <a:xfrm>
            <a:off x="2640309"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FF9900"/>
                </a:solidFill>
                <a:latin typeface="+mj-lt"/>
                <a:ea typeface="PS TT Commons" charset="0"/>
                <a:cs typeface="PS TT Commons" charset="0"/>
              </a:rPr>
              <a:t>Primary</a:t>
            </a:r>
            <a:r>
              <a:rPr lang="en-US" sz="1600" dirty="0">
                <a:solidFill>
                  <a:srgbClr val="E5E5E5">
                    <a:lumMod val="10000"/>
                  </a:srgbClr>
                </a:solidFill>
                <a:latin typeface="+mj-lt"/>
                <a:ea typeface="PS TT Commons" charset="0"/>
                <a:cs typeface="PS TT Commons" charset="0"/>
              </a:rPr>
              <a:t> instance</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2" name="Rectangle 21">
            <a:extLst>
              <a:ext uri="{FF2B5EF4-FFF2-40B4-BE49-F238E27FC236}">
                <a16:creationId xmlns:a16="http://schemas.microsoft.com/office/drawing/2014/main" id="{BA95BA75-764D-C0FE-9BD0-E81EA48E5FB2}"/>
              </a:ext>
            </a:extLst>
          </p:cNvPr>
          <p:cNvSpPr/>
          <p:nvPr/>
        </p:nvSpPr>
        <p:spPr>
          <a:xfrm flipH="1">
            <a:off x="1775210" y="4251174"/>
            <a:ext cx="8641580" cy="1404560"/>
          </a:xfrm>
          <a:prstGeom prst="rect">
            <a:avLst/>
          </a:prstGeom>
          <a:pattFill prst="pct5">
            <a:fgClr>
              <a:srgbClr val="248814"/>
            </a:fgClr>
            <a:bgClr>
              <a:schemeClr val="bg1"/>
            </a:bgClr>
          </a:patt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cxnSp>
        <p:nvCxnSpPr>
          <p:cNvPr id="38" name="Straight Arrow Connector 37">
            <a:extLst>
              <a:ext uri="{FF2B5EF4-FFF2-40B4-BE49-F238E27FC236}">
                <a16:creationId xmlns:a16="http://schemas.microsoft.com/office/drawing/2014/main" id="{3617007D-87F0-42AC-9F12-043497736554}"/>
              </a:ext>
            </a:extLst>
          </p:cNvPr>
          <p:cNvCxnSpPr>
            <a:cxnSpLocks/>
          </p:cNvCxnSpPr>
          <p:nvPr/>
        </p:nvCxnSpPr>
        <p:spPr>
          <a:xfrm>
            <a:off x="2981593" y="3467100"/>
            <a:ext cx="0" cy="7320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579BF0-4AAF-C72D-D106-41AB9D9A6984}"/>
              </a:ext>
            </a:extLst>
          </p:cNvPr>
          <p:cNvCxnSpPr>
            <a:cxnSpLocks/>
          </p:cNvCxnSpPr>
          <p:nvPr/>
        </p:nvCxnSpPr>
        <p:spPr>
          <a:xfrm>
            <a:off x="3363583" y="3467100"/>
            <a:ext cx="0" cy="732027"/>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086269F-13CE-C9B6-4DA7-EDDFCBDA3101}"/>
              </a:ext>
            </a:extLst>
          </p:cNvPr>
          <p:cNvSpPr txBox="1"/>
          <p:nvPr/>
        </p:nvSpPr>
        <p:spPr>
          <a:xfrm>
            <a:off x="2692085" y="3635830"/>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46" name="TextBox 45">
            <a:extLst>
              <a:ext uri="{FF2B5EF4-FFF2-40B4-BE49-F238E27FC236}">
                <a16:creationId xmlns:a16="http://schemas.microsoft.com/office/drawing/2014/main" id="{70B237E0-F52D-48B6-F1C6-CF82F3B5D330}"/>
              </a:ext>
            </a:extLst>
          </p:cNvPr>
          <p:cNvSpPr txBox="1"/>
          <p:nvPr/>
        </p:nvSpPr>
        <p:spPr>
          <a:xfrm>
            <a:off x="3059425" y="3807424"/>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sp>
        <p:nvSpPr>
          <p:cNvPr id="76" name="Speech Bubble: Rectangle with Corners Rounded 75">
            <a:extLst>
              <a:ext uri="{FF2B5EF4-FFF2-40B4-BE49-F238E27FC236}">
                <a16:creationId xmlns:a16="http://schemas.microsoft.com/office/drawing/2014/main" id="{5DA1D28F-3DB1-92E0-895D-627DEC07EC52}"/>
              </a:ext>
            </a:extLst>
          </p:cNvPr>
          <p:cNvSpPr/>
          <p:nvPr/>
        </p:nvSpPr>
        <p:spPr>
          <a:xfrm>
            <a:off x="238798" y="2016690"/>
            <a:ext cx="1920583" cy="1230538"/>
          </a:xfrm>
          <a:prstGeom prst="wedgeRoundRectCallout">
            <a:avLst>
              <a:gd name="adj1" fmla="val 69689"/>
              <a:gd name="adj2" fmla="val -1321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mn-ea"/>
                <a:cs typeface="+mn-cs"/>
              </a:rPr>
              <a:t>Compute is separate from storage</a:t>
            </a:r>
            <a:endParaRPr lang="en-US" sz="2200" dirty="0">
              <a:solidFill>
                <a:srgbClr val="FFFFFF"/>
              </a:solidFill>
              <a:latin typeface="Trebuchet MS" panose="020B0603020202020204"/>
            </a:endParaRPr>
          </a:p>
        </p:txBody>
      </p:sp>
      <p:sp>
        <p:nvSpPr>
          <p:cNvPr id="77" name="Speech Bubble: Rectangle with Corners Rounded 76">
            <a:extLst>
              <a:ext uri="{FF2B5EF4-FFF2-40B4-BE49-F238E27FC236}">
                <a16:creationId xmlns:a16="http://schemas.microsoft.com/office/drawing/2014/main" id="{D2CBDDC0-B741-F847-E312-D5D40B032AC3}"/>
              </a:ext>
            </a:extLst>
          </p:cNvPr>
          <p:cNvSpPr/>
          <p:nvPr/>
        </p:nvSpPr>
        <p:spPr>
          <a:xfrm>
            <a:off x="247058" y="2016690"/>
            <a:ext cx="1920583" cy="1230538"/>
          </a:xfrm>
          <a:prstGeom prst="wedgeRoundRectCallout">
            <a:avLst>
              <a:gd name="adj1" fmla="val 63379"/>
              <a:gd name="adj2" fmla="val 120181"/>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mn-ea"/>
                <a:cs typeface="+mn-cs"/>
              </a:rPr>
              <a:t>Compute is separate from storage</a:t>
            </a:r>
            <a:endParaRPr lang="en-US" sz="2200" dirty="0">
              <a:solidFill>
                <a:srgbClr val="FFFFFF"/>
              </a:solidFill>
              <a:latin typeface="Trebuchet MS" panose="020B0603020202020204"/>
            </a:endParaRPr>
          </a:p>
        </p:txBody>
      </p:sp>
      <p:sp>
        <p:nvSpPr>
          <p:cNvPr id="78" name="TextBox 77">
            <a:extLst>
              <a:ext uri="{FF2B5EF4-FFF2-40B4-BE49-F238E27FC236}">
                <a16:creationId xmlns:a16="http://schemas.microsoft.com/office/drawing/2014/main" id="{A4DB6F93-2032-AC43-A1CE-2DE87AD14E2C}"/>
              </a:ext>
            </a:extLst>
          </p:cNvPr>
          <p:cNvSpPr txBox="1"/>
          <p:nvPr/>
        </p:nvSpPr>
        <p:spPr>
          <a:xfrm>
            <a:off x="5429739"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Cluster Volume</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Tree>
    <p:extLst>
      <p:ext uri="{BB962C8B-B14F-4D97-AF65-F5344CB8AC3E}">
        <p14:creationId xmlns:p14="http://schemas.microsoft.com/office/powerpoint/2010/main" val="3401924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196404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239603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Aurora DB Cluster</a:t>
            </a:r>
          </a:p>
        </p:txBody>
      </p:sp>
      <p:sp>
        <p:nvSpPr>
          <p:cNvPr id="4" name="Rectangle 3">
            <a:extLst>
              <a:ext uri="{FF2B5EF4-FFF2-40B4-BE49-F238E27FC236}">
                <a16:creationId xmlns:a16="http://schemas.microsoft.com/office/drawing/2014/main" id="{BF5EB85D-8BAC-061E-5B55-F92B4CD81FF5}"/>
              </a:ext>
            </a:extLst>
          </p:cNvPr>
          <p:cNvSpPr/>
          <p:nvPr/>
        </p:nvSpPr>
        <p:spPr>
          <a:xfrm>
            <a:off x="483009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3C767DA3-98B9-28D8-A604-67725133CBDB}"/>
              </a:ext>
            </a:extLst>
          </p:cNvPr>
          <p:cNvSpPr txBox="1"/>
          <p:nvPr/>
        </p:nvSpPr>
        <p:spPr>
          <a:xfrm>
            <a:off x="526208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4" name="Rectangle 13">
            <a:extLst>
              <a:ext uri="{FF2B5EF4-FFF2-40B4-BE49-F238E27FC236}">
                <a16:creationId xmlns:a16="http://schemas.microsoft.com/office/drawing/2014/main" id="{ECA9921F-C136-093E-7570-22F9EA04B659}"/>
              </a:ext>
            </a:extLst>
          </p:cNvPr>
          <p:cNvSpPr/>
          <p:nvPr/>
        </p:nvSpPr>
        <p:spPr>
          <a:xfrm>
            <a:off x="779390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91E136CF-E15B-C331-3605-7EECD1A6A597}"/>
              </a:ext>
            </a:extLst>
          </p:cNvPr>
          <p:cNvSpPr txBox="1"/>
          <p:nvPr/>
        </p:nvSpPr>
        <p:spPr>
          <a:xfrm>
            <a:off x="822589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3</a:t>
            </a:r>
          </a:p>
        </p:txBody>
      </p:sp>
      <p:pic>
        <p:nvPicPr>
          <p:cNvPr id="16" name="Graphic 23">
            <a:extLst>
              <a:ext uri="{FF2B5EF4-FFF2-40B4-BE49-F238E27FC236}">
                <a16:creationId xmlns:a16="http://schemas.microsoft.com/office/drawing/2014/main" id="{64A778DC-F707-4AAA-FDE8-E3481D1EB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5"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3B59ACA-9C2C-E675-4962-B92497E6F841}"/>
              </a:ext>
            </a:extLst>
          </p:cNvPr>
          <p:cNvSpPr txBox="1"/>
          <p:nvPr/>
        </p:nvSpPr>
        <p:spPr>
          <a:xfrm>
            <a:off x="2640309"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FF9900"/>
                </a:solidFill>
                <a:latin typeface="+mj-lt"/>
                <a:ea typeface="PS TT Commons" charset="0"/>
                <a:cs typeface="PS TT Commons" charset="0"/>
              </a:rPr>
              <a:t>Primary</a:t>
            </a:r>
            <a:r>
              <a:rPr lang="en-US" sz="1600" dirty="0">
                <a:solidFill>
                  <a:srgbClr val="E5E5E5">
                    <a:lumMod val="10000"/>
                  </a:srgbClr>
                </a:solidFill>
                <a:latin typeface="+mj-lt"/>
                <a:ea typeface="PS TT Commons" charset="0"/>
                <a:cs typeface="PS TT Commons" charset="0"/>
              </a:rPr>
              <a:t> instance</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2" name="Rectangle 21">
            <a:extLst>
              <a:ext uri="{FF2B5EF4-FFF2-40B4-BE49-F238E27FC236}">
                <a16:creationId xmlns:a16="http://schemas.microsoft.com/office/drawing/2014/main" id="{BA95BA75-764D-C0FE-9BD0-E81EA48E5FB2}"/>
              </a:ext>
            </a:extLst>
          </p:cNvPr>
          <p:cNvSpPr/>
          <p:nvPr/>
        </p:nvSpPr>
        <p:spPr>
          <a:xfrm flipH="1">
            <a:off x="1775210" y="4251174"/>
            <a:ext cx="8641580" cy="1404560"/>
          </a:xfrm>
          <a:prstGeom prst="rect">
            <a:avLst/>
          </a:prstGeom>
          <a:pattFill prst="pct5">
            <a:fgClr>
              <a:srgbClr val="248814"/>
            </a:fgClr>
            <a:bgClr>
              <a:schemeClr val="bg1"/>
            </a:bgClr>
          </a:patt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3" name="Graphic 7">
            <a:extLst>
              <a:ext uri="{FF2B5EF4-FFF2-40B4-BE49-F238E27FC236}">
                <a16:creationId xmlns:a16="http://schemas.microsoft.com/office/drawing/2014/main" id="{7313B936-0E2A-AF72-52DF-67633AB5C46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0467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7">
            <a:extLst>
              <a:ext uri="{FF2B5EF4-FFF2-40B4-BE49-F238E27FC236}">
                <a16:creationId xmlns:a16="http://schemas.microsoft.com/office/drawing/2014/main" id="{1D9EA2C4-3F73-A83E-0122-DD9B51BBD0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56612"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a:extLst>
              <a:ext uri="{FF2B5EF4-FFF2-40B4-BE49-F238E27FC236}">
                <a16:creationId xmlns:a16="http://schemas.microsoft.com/office/drawing/2014/main" id="{3617007D-87F0-42AC-9F12-043497736554}"/>
              </a:ext>
            </a:extLst>
          </p:cNvPr>
          <p:cNvCxnSpPr>
            <a:cxnSpLocks/>
          </p:cNvCxnSpPr>
          <p:nvPr/>
        </p:nvCxnSpPr>
        <p:spPr>
          <a:xfrm>
            <a:off x="2981593" y="3467100"/>
            <a:ext cx="0" cy="7320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44BC37-EDCC-2B71-5E1F-4CC5680F3556}"/>
              </a:ext>
            </a:extLst>
          </p:cNvPr>
          <p:cNvSpPr txBox="1"/>
          <p:nvPr/>
        </p:nvSpPr>
        <p:spPr>
          <a:xfrm>
            <a:off x="2590393"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4" name="Straight Arrow Connector 43">
            <a:extLst>
              <a:ext uri="{FF2B5EF4-FFF2-40B4-BE49-F238E27FC236}">
                <a16:creationId xmlns:a16="http://schemas.microsoft.com/office/drawing/2014/main" id="{DF579BF0-4AAF-C72D-D106-41AB9D9A6984}"/>
              </a:ext>
            </a:extLst>
          </p:cNvPr>
          <p:cNvCxnSpPr>
            <a:cxnSpLocks/>
          </p:cNvCxnSpPr>
          <p:nvPr/>
        </p:nvCxnSpPr>
        <p:spPr>
          <a:xfrm>
            <a:off x="3363583" y="3467100"/>
            <a:ext cx="0" cy="732027"/>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086269F-13CE-C9B6-4DA7-EDDFCBDA3101}"/>
              </a:ext>
            </a:extLst>
          </p:cNvPr>
          <p:cNvSpPr txBox="1"/>
          <p:nvPr/>
        </p:nvSpPr>
        <p:spPr>
          <a:xfrm>
            <a:off x="2692085" y="3635830"/>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46" name="TextBox 45">
            <a:extLst>
              <a:ext uri="{FF2B5EF4-FFF2-40B4-BE49-F238E27FC236}">
                <a16:creationId xmlns:a16="http://schemas.microsoft.com/office/drawing/2014/main" id="{70B237E0-F52D-48B6-F1C6-CF82F3B5D330}"/>
              </a:ext>
            </a:extLst>
          </p:cNvPr>
          <p:cNvSpPr txBox="1"/>
          <p:nvPr/>
        </p:nvSpPr>
        <p:spPr>
          <a:xfrm>
            <a:off x="3059425" y="3807424"/>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cxnSp>
        <p:nvCxnSpPr>
          <p:cNvPr id="50" name="Straight Arrow Connector 49">
            <a:extLst>
              <a:ext uri="{FF2B5EF4-FFF2-40B4-BE49-F238E27FC236}">
                <a16:creationId xmlns:a16="http://schemas.microsoft.com/office/drawing/2014/main" id="{A688FFD0-B3C7-3508-769A-8F6C94C35DEF}"/>
              </a:ext>
            </a:extLst>
          </p:cNvPr>
          <p:cNvCxnSpPr>
            <a:cxnSpLocks/>
          </p:cNvCxnSpPr>
          <p:nvPr/>
        </p:nvCxnSpPr>
        <p:spPr>
          <a:xfrm>
            <a:off x="3833497" y="3307644"/>
            <a:ext cx="2262503" cy="1140178"/>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FED7CA2-0FA7-A08E-756E-FD6CEB64CD19}"/>
              </a:ext>
            </a:extLst>
          </p:cNvPr>
          <p:cNvSpPr txBox="1"/>
          <p:nvPr/>
        </p:nvSpPr>
        <p:spPr>
          <a:xfrm>
            <a:off x="4894649"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55" name="Graphic 7">
            <a:extLst>
              <a:ext uri="{FF2B5EF4-FFF2-40B4-BE49-F238E27FC236}">
                <a16:creationId xmlns:a16="http://schemas.microsoft.com/office/drawing/2014/main" id="{157FC9FC-E7CA-B6C0-7D15-631B5DE85AB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344024"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7">
            <a:extLst>
              <a:ext uri="{FF2B5EF4-FFF2-40B4-BE49-F238E27FC236}">
                <a16:creationId xmlns:a16="http://schemas.microsoft.com/office/drawing/2014/main" id="{F0B22CE9-14D2-6BB8-95E2-E6C4A33142D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19595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09B1500-DBEE-E6A7-CD95-2D6754D6AB8A}"/>
              </a:ext>
            </a:extLst>
          </p:cNvPr>
          <p:cNvSpPr txBox="1"/>
          <p:nvPr/>
        </p:nvSpPr>
        <p:spPr>
          <a:xfrm>
            <a:off x="5429739"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61" name="Graphic 7">
            <a:extLst>
              <a:ext uri="{FF2B5EF4-FFF2-40B4-BE49-F238E27FC236}">
                <a16:creationId xmlns:a16="http://schemas.microsoft.com/office/drawing/2014/main" id="{E9DE7F7E-7FF2-A16E-5396-2A31FD11595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387918"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7">
            <a:extLst>
              <a:ext uri="{FF2B5EF4-FFF2-40B4-BE49-F238E27FC236}">
                <a16:creationId xmlns:a16="http://schemas.microsoft.com/office/drawing/2014/main" id="{152A8E84-DA8D-E909-7894-A7ACA3A20F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239852"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272B120-AF6D-6571-F561-5759CE599DF5}"/>
              </a:ext>
            </a:extLst>
          </p:cNvPr>
          <p:cNvSpPr txBox="1"/>
          <p:nvPr/>
        </p:nvSpPr>
        <p:spPr>
          <a:xfrm>
            <a:off x="8473633" y="530588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64" name="Straight Arrow Connector 63">
            <a:extLst>
              <a:ext uri="{FF2B5EF4-FFF2-40B4-BE49-F238E27FC236}">
                <a16:creationId xmlns:a16="http://schemas.microsoft.com/office/drawing/2014/main" id="{3BBE09FA-C7E3-D40C-A37E-378F9FDB91D1}"/>
              </a:ext>
            </a:extLst>
          </p:cNvPr>
          <p:cNvCxnSpPr>
            <a:cxnSpLocks/>
            <a:stCxn id="21" idx="3"/>
          </p:cNvCxnSpPr>
          <p:nvPr/>
        </p:nvCxnSpPr>
        <p:spPr>
          <a:xfrm>
            <a:off x="3919421" y="3140849"/>
            <a:ext cx="5290986" cy="1350523"/>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66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196404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239603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Aurora DB Cluster</a:t>
            </a:r>
          </a:p>
        </p:txBody>
      </p:sp>
      <p:sp>
        <p:nvSpPr>
          <p:cNvPr id="4" name="Rectangle 3">
            <a:extLst>
              <a:ext uri="{FF2B5EF4-FFF2-40B4-BE49-F238E27FC236}">
                <a16:creationId xmlns:a16="http://schemas.microsoft.com/office/drawing/2014/main" id="{BF5EB85D-8BAC-061E-5B55-F92B4CD81FF5}"/>
              </a:ext>
            </a:extLst>
          </p:cNvPr>
          <p:cNvSpPr/>
          <p:nvPr/>
        </p:nvSpPr>
        <p:spPr>
          <a:xfrm>
            <a:off x="483009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3C767DA3-98B9-28D8-A604-67725133CBDB}"/>
              </a:ext>
            </a:extLst>
          </p:cNvPr>
          <p:cNvSpPr txBox="1"/>
          <p:nvPr/>
        </p:nvSpPr>
        <p:spPr>
          <a:xfrm>
            <a:off x="526208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4" name="Rectangle 13">
            <a:extLst>
              <a:ext uri="{FF2B5EF4-FFF2-40B4-BE49-F238E27FC236}">
                <a16:creationId xmlns:a16="http://schemas.microsoft.com/office/drawing/2014/main" id="{ECA9921F-C136-093E-7570-22F9EA04B659}"/>
              </a:ext>
            </a:extLst>
          </p:cNvPr>
          <p:cNvSpPr/>
          <p:nvPr/>
        </p:nvSpPr>
        <p:spPr>
          <a:xfrm>
            <a:off x="779390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91E136CF-E15B-C331-3605-7EECD1A6A597}"/>
              </a:ext>
            </a:extLst>
          </p:cNvPr>
          <p:cNvSpPr txBox="1"/>
          <p:nvPr/>
        </p:nvSpPr>
        <p:spPr>
          <a:xfrm>
            <a:off x="822589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3</a:t>
            </a:r>
          </a:p>
        </p:txBody>
      </p:sp>
      <p:pic>
        <p:nvPicPr>
          <p:cNvPr id="16" name="Graphic 23">
            <a:extLst>
              <a:ext uri="{FF2B5EF4-FFF2-40B4-BE49-F238E27FC236}">
                <a16:creationId xmlns:a16="http://schemas.microsoft.com/office/drawing/2014/main" id="{64A778DC-F707-4AAA-FDE8-E3481D1EB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5"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3B59ACA-9C2C-E675-4962-B92497E6F841}"/>
              </a:ext>
            </a:extLst>
          </p:cNvPr>
          <p:cNvSpPr txBox="1"/>
          <p:nvPr/>
        </p:nvSpPr>
        <p:spPr>
          <a:xfrm>
            <a:off x="2640309"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FF9900"/>
                </a:solidFill>
                <a:latin typeface="+mj-lt"/>
                <a:ea typeface="PS TT Commons" charset="0"/>
                <a:cs typeface="PS TT Commons" charset="0"/>
              </a:rPr>
              <a:t>Primary</a:t>
            </a:r>
            <a:r>
              <a:rPr lang="en-US" sz="1600" dirty="0">
                <a:solidFill>
                  <a:srgbClr val="E5E5E5">
                    <a:lumMod val="10000"/>
                  </a:srgbClr>
                </a:solidFill>
                <a:latin typeface="+mj-lt"/>
                <a:ea typeface="PS TT Commons" charset="0"/>
                <a:cs typeface="PS TT Commons" charset="0"/>
              </a:rPr>
              <a:t> instance</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2" name="Rectangle 21">
            <a:extLst>
              <a:ext uri="{FF2B5EF4-FFF2-40B4-BE49-F238E27FC236}">
                <a16:creationId xmlns:a16="http://schemas.microsoft.com/office/drawing/2014/main" id="{BA95BA75-764D-C0FE-9BD0-E81EA48E5FB2}"/>
              </a:ext>
            </a:extLst>
          </p:cNvPr>
          <p:cNvSpPr/>
          <p:nvPr/>
        </p:nvSpPr>
        <p:spPr>
          <a:xfrm flipH="1">
            <a:off x="1775210" y="4251174"/>
            <a:ext cx="8641580" cy="1404560"/>
          </a:xfrm>
          <a:prstGeom prst="rect">
            <a:avLst/>
          </a:prstGeom>
          <a:pattFill prst="pct5">
            <a:fgClr>
              <a:srgbClr val="248814"/>
            </a:fgClr>
            <a:bgClr>
              <a:schemeClr val="bg1"/>
            </a:bgClr>
          </a:patt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3" name="Graphic 7">
            <a:extLst>
              <a:ext uri="{FF2B5EF4-FFF2-40B4-BE49-F238E27FC236}">
                <a16:creationId xmlns:a16="http://schemas.microsoft.com/office/drawing/2014/main" id="{7313B936-0E2A-AF72-52DF-67633AB5C46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0467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7">
            <a:extLst>
              <a:ext uri="{FF2B5EF4-FFF2-40B4-BE49-F238E27FC236}">
                <a16:creationId xmlns:a16="http://schemas.microsoft.com/office/drawing/2014/main" id="{1D9EA2C4-3F73-A83E-0122-DD9B51BBD0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56612"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a:extLst>
              <a:ext uri="{FF2B5EF4-FFF2-40B4-BE49-F238E27FC236}">
                <a16:creationId xmlns:a16="http://schemas.microsoft.com/office/drawing/2014/main" id="{3617007D-87F0-42AC-9F12-043497736554}"/>
              </a:ext>
            </a:extLst>
          </p:cNvPr>
          <p:cNvCxnSpPr>
            <a:cxnSpLocks/>
          </p:cNvCxnSpPr>
          <p:nvPr/>
        </p:nvCxnSpPr>
        <p:spPr>
          <a:xfrm>
            <a:off x="2981593" y="3467100"/>
            <a:ext cx="0" cy="7320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44BC37-EDCC-2B71-5E1F-4CC5680F3556}"/>
              </a:ext>
            </a:extLst>
          </p:cNvPr>
          <p:cNvSpPr txBox="1"/>
          <p:nvPr/>
        </p:nvSpPr>
        <p:spPr>
          <a:xfrm>
            <a:off x="2590393"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4" name="Straight Arrow Connector 43">
            <a:extLst>
              <a:ext uri="{FF2B5EF4-FFF2-40B4-BE49-F238E27FC236}">
                <a16:creationId xmlns:a16="http://schemas.microsoft.com/office/drawing/2014/main" id="{DF579BF0-4AAF-C72D-D106-41AB9D9A6984}"/>
              </a:ext>
            </a:extLst>
          </p:cNvPr>
          <p:cNvCxnSpPr>
            <a:cxnSpLocks/>
          </p:cNvCxnSpPr>
          <p:nvPr/>
        </p:nvCxnSpPr>
        <p:spPr>
          <a:xfrm>
            <a:off x="3363583" y="3467100"/>
            <a:ext cx="0" cy="732027"/>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086269F-13CE-C9B6-4DA7-EDDFCBDA3101}"/>
              </a:ext>
            </a:extLst>
          </p:cNvPr>
          <p:cNvSpPr txBox="1"/>
          <p:nvPr/>
        </p:nvSpPr>
        <p:spPr>
          <a:xfrm>
            <a:off x="2692085" y="3635830"/>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46" name="TextBox 45">
            <a:extLst>
              <a:ext uri="{FF2B5EF4-FFF2-40B4-BE49-F238E27FC236}">
                <a16:creationId xmlns:a16="http://schemas.microsoft.com/office/drawing/2014/main" id="{70B237E0-F52D-48B6-F1C6-CF82F3B5D330}"/>
              </a:ext>
            </a:extLst>
          </p:cNvPr>
          <p:cNvSpPr txBox="1"/>
          <p:nvPr/>
        </p:nvSpPr>
        <p:spPr>
          <a:xfrm>
            <a:off x="3059425" y="3807424"/>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47" name="Graphic 23">
            <a:extLst>
              <a:ext uri="{FF2B5EF4-FFF2-40B4-BE49-F238E27FC236}">
                <a16:creationId xmlns:a16="http://schemas.microsoft.com/office/drawing/2014/main" id="{162C0084-A260-54EF-6B66-1C80F6B23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331"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8BB742D8-DFE9-69BB-09A2-64791C6DDF02}"/>
              </a:ext>
            </a:extLst>
          </p:cNvPr>
          <p:cNvSpPr txBox="1"/>
          <p:nvPr/>
        </p:nvSpPr>
        <p:spPr>
          <a:xfrm>
            <a:off x="5573785"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9" name="Straight Arrow Connector 48">
            <a:extLst>
              <a:ext uri="{FF2B5EF4-FFF2-40B4-BE49-F238E27FC236}">
                <a16:creationId xmlns:a16="http://schemas.microsoft.com/office/drawing/2014/main" id="{8D6E232E-6B89-DCC3-401D-1D721BC5595E}"/>
              </a:ext>
            </a:extLst>
          </p:cNvPr>
          <p:cNvCxnSpPr>
            <a:cxnSpLocks/>
          </p:cNvCxnSpPr>
          <p:nvPr/>
        </p:nvCxnSpPr>
        <p:spPr>
          <a:xfrm>
            <a:off x="5915069" y="3149600"/>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88FFD0-B3C7-3508-769A-8F6C94C35DEF}"/>
              </a:ext>
            </a:extLst>
          </p:cNvPr>
          <p:cNvCxnSpPr>
            <a:cxnSpLocks/>
          </p:cNvCxnSpPr>
          <p:nvPr/>
        </p:nvCxnSpPr>
        <p:spPr>
          <a:xfrm>
            <a:off x="3833497" y="3307644"/>
            <a:ext cx="2262503" cy="1140178"/>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A0408F7-C721-EAE1-6C45-13C49344CBF0}"/>
              </a:ext>
            </a:extLst>
          </p:cNvPr>
          <p:cNvSpPr txBox="1"/>
          <p:nvPr/>
        </p:nvSpPr>
        <p:spPr>
          <a:xfrm>
            <a:off x="5609620" y="3286287"/>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52" name="TextBox 51">
            <a:extLst>
              <a:ext uri="{FF2B5EF4-FFF2-40B4-BE49-F238E27FC236}">
                <a16:creationId xmlns:a16="http://schemas.microsoft.com/office/drawing/2014/main" id="{7FED7CA2-0FA7-A08E-756E-FD6CEB64CD19}"/>
              </a:ext>
            </a:extLst>
          </p:cNvPr>
          <p:cNvSpPr txBox="1"/>
          <p:nvPr/>
        </p:nvSpPr>
        <p:spPr>
          <a:xfrm>
            <a:off x="4894649"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55" name="Graphic 7">
            <a:extLst>
              <a:ext uri="{FF2B5EF4-FFF2-40B4-BE49-F238E27FC236}">
                <a16:creationId xmlns:a16="http://schemas.microsoft.com/office/drawing/2014/main" id="{157FC9FC-E7CA-B6C0-7D15-631B5DE85AB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344024"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7">
            <a:extLst>
              <a:ext uri="{FF2B5EF4-FFF2-40B4-BE49-F238E27FC236}">
                <a16:creationId xmlns:a16="http://schemas.microsoft.com/office/drawing/2014/main" id="{F0B22CE9-14D2-6BB8-95E2-E6C4A33142D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19595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09B1500-DBEE-E6A7-CD95-2D6754D6AB8A}"/>
              </a:ext>
            </a:extLst>
          </p:cNvPr>
          <p:cNvSpPr txBox="1"/>
          <p:nvPr/>
        </p:nvSpPr>
        <p:spPr>
          <a:xfrm>
            <a:off x="5429739"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61" name="Graphic 7">
            <a:extLst>
              <a:ext uri="{FF2B5EF4-FFF2-40B4-BE49-F238E27FC236}">
                <a16:creationId xmlns:a16="http://schemas.microsoft.com/office/drawing/2014/main" id="{E9DE7F7E-7FF2-A16E-5396-2A31FD11595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387918"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7">
            <a:extLst>
              <a:ext uri="{FF2B5EF4-FFF2-40B4-BE49-F238E27FC236}">
                <a16:creationId xmlns:a16="http://schemas.microsoft.com/office/drawing/2014/main" id="{152A8E84-DA8D-E909-7894-A7ACA3A20F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239852"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272B120-AF6D-6571-F561-5759CE599DF5}"/>
              </a:ext>
            </a:extLst>
          </p:cNvPr>
          <p:cNvSpPr txBox="1"/>
          <p:nvPr/>
        </p:nvSpPr>
        <p:spPr>
          <a:xfrm>
            <a:off x="8473633" y="530588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64" name="Straight Arrow Connector 63">
            <a:extLst>
              <a:ext uri="{FF2B5EF4-FFF2-40B4-BE49-F238E27FC236}">
                <a16:creationId xmlns:a16="http://schemas.microsoft.com/office/drawing/2014/main" id="{3BBE09FA-C7E3-D40C-A37E-378F9FDB91D1}"/>
              </a:ext>
            </a:extLst>
          </p:cNvPr>
          <p:cNvCxnSpPr>
            <a:cxnSpLocks/>
            <a:stCxn id="21" idx="3"/>
          </p:cNvCxnSpPr>
          <p:nvPr/>
        </p:nvCxnSpPr>
        <p:spPr>
          <a:xfrm>
            <a:off x="3919421" y="3140849"/>
            <a:ext cx="5290986" cy="1350523"/>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B63D235-9756-0AC7-CDC6-9B530D209B7B}"/>
              </a:ext>
            </a:extLst>
          </p:cNvPr>
          <p:cNvSpPr txBox="1"/>
          <p:nvPr/>
        </p:nvSpPr>
        <p:spPr>
          <a:xfrm>
            <a:off x="6973235"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68" name="Graphic 23">
            <a:extLst>
              <a:ext uri="{FF2B5EF4-FFF2-40B4-BE49-F238E27FC236}">
                <a16:creationId xmlns:a16="http://schemas.microsoft.com/office/drawing/2014/main" id="{BDB0FA46-0E53-B684-F2B1-FDD7DA8EA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91" y="1929166"/>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5251AA40-152F-A014-89CF-B57F82E5AFB5}"/>
              </a:ext>
            </a:extLst>
          </p:cNvPr>
          <p:cNvSpPr txBox="1"/>
          <p:nvPr/>
        </p:nvSpPr>
        <p:spPr>
          <a:xfrm>
            <a:off x="7894145" y="2824694"/>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70" name="Graphic 23">
            <a:extLst>
              <a:ext uri="{FF2B5EF4-FFF2-40B4-BE49-F238E27FC236}">
                <a16:creationId xmlns:a16="http://schemas.microsoft.com/office/drawing/2014/main" id="{7B3D02B0-C8AD-4900-2ABF-70181BB10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633" y="1931518"/>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70">
            <a:extLst>
              <a:ext uri="{FF2B5EF4-FFF2-40B4-BE49-F238E27FC236}">
                <a16:creationId xmlns:a16="http://schemas.microsoft.com/office/drawing/2014/main" id="{EA8182A4-A7B7-8051-1661-649F044C45F7}"/>
              </a:ext>
            </a:extLst>
          </p:cNvPr>
          <p:cNvSpPr txBox="1"/>
          <p:nvPr/>
        </p:nvSpPr>
        <p:spPr>
          <a:xfrm>
            <a:off x="9030087" y="2827046"/>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72" name="Straight Arrow Connector 71">
            <a:extLst>
              <a:ext uri="{FF2B5EF4-FFF2-40B4-BE49-F238E27FC236}">
                <a16:creationId xmlns:a16="http://schemas.microsoft.com/office/drawing/2014/main" id="{3450E9AD-F635-3410-7B1B-4F375B6376D0}"/>
              </a:ext>
            </a:extLst>
          </p:cNvPr>
          <p:cNvCxnSpPr>
            <a:cxnSpLocks/>
          </p:cNvCxnSpPr>
          <p:nvPr/>
        </p:nvCxnSpPr>
        <p:spPr>
          <a:xfrm>
            <a:off x="8472588" y="3144406"/>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C6A5258-BD40-493D-3687-6C3D7564ACD8}"/>
              </a:ext>
            </a:extLst>
          </p:cNvPr>
          <p:cNvSpPr txBox="1"/>
          <p:nvPr/>
        </p:nvSpPr>
        <p:spPr>
          <a:xfrm>
            <a:off x="8167139" y="3281093"/>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cxnSp>
        <p:nvCxnSpPr>
          <p:cNvPr id="74" name="Straight Arrow Connector 73">
            <a:extLst>
              <a:ext uri="{FF2B5EF4-FFF2-40B4-BE49-F238E27FC236}">
                <a16:creationId xmlns:a16="http://schemas.microsoft.com/office/drawing/2014/main" id="{0449A7CB-790C-26E4-2AF9-43BFC03D6CB8}"/>
              </a:ext>
            </a:extLst>
          </p:cNvPr>
          <p:cNvCxnSpPr>
            <a:cxnSpLocks/>
          </p:cNvCxnSpPr>
          <p:nvPr/>
        </p:nvCxnSpPr>
        <p:spPr>
          <a:xfrm>
            <a:off x="9598427" y="3165538"/>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C89C51C-03A0-7B4D-0DFF-FED6335A4C02}"/>
              </a:ext>
            </a:extLst>
          </p:cNvPr>
          <p:cNvSpPr txBox="1"/>
          <p:nvPr/>
        </p:nvSpPr>
        <p:spPr>
          <a:xfrm>
            <a:off x="9292978" y="3302225"/>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76" name="Speech Bubble: Rectangle with Corners Rounded 75">
            <a:extLst>
              <a:ext uri="{FF2B5EF4-FFF2-40B4-BE49-F238E27FC236}">
                <a16:creationId xmlns:a16="http://schemas.microsoft.com/office/drawing/2014/main" id="{5DA1D28F-3DB1-92E0-895D-627DEC07EC52}"/>
              </a:ext>
            </a:extLst>
          </p:cNvPr>
          <p:cNvSpPr/>
          <p:nvPr/>
        </p:nvSpPr>
        <p:spPr>
          <a:xfrm>
            <a:off x="6507254" y="79237"/>
            <a:ext cx="3706946" cy="1230538"/>
          </a:xfrm>
          <a:prstGeom prst="wedgeRoundRectCallout">
            <a:avLst>
              <a:gd name="adj1" fmla="val -24376"/>
              <a:gd name="adj2" fmla="val 11855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mn-ea"/>
                <a:cs typeface="+mn-cs"/>
              </a:rPr>
              <a:t>Can have up to 15 replicas (which can serve queries almost immediately)</a:t>
            </a:r>
            <a:endParaRPr lang="en-US" sz="2200" dirty="0">
              <a:solidFill>
                <a:srgbClr val="FFFFFF"/>
              </a:solidFill>
              <a:latin typeface="Trebuchet MS" panose="020B0603020202020204"/>
            </a:endParaRPr>
          </a:p>
        </p:txBody>
      </p:sp>
    </p:spTree>
    <p:extLst>
      <p:ext uri="{BB962C8B-B14F-4D97-AF65-F5344CB8AC3E}">
        <p14:creationId xmlns:p14="http://schemas.microsoft.com/office/powerpoint/2010/main" val="423488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Terminology</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045032" y="1582155"/>
            <a:ext cx="4778253"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RPO</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4778253"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RTO</a:t>
            </a:r>
          </a:p>
        </p:txBody>
      </p:sp>
      <p:sp>
        <p:nvSpPr>
          <p:cNvPr id="10" name="TextBox 9">
            <a:extLst>
              <a:ext uri="{FF2B5EF4-FFF2-40B4-BE49-F238E27FC236}">
                <a16:creationId xmlns:a16="http://schemas.microsoft.com/office/drawing/2014/main" id="{B8C0DA1E-1D85-4FF7-BE86-93ACE7684235}"/>
              </a:ext>
            </a:extLst>
          </p:cNvPr>
          <p:cNvSpPr txBox="1"/>
          <p:nvPr/>
        </p:nvSpPr>
        <p:spPr>
          <a:xfrm>
            <a:off x="461181" y="2139846"/>
            <a:ext cx="5385612" cy="3585094"/>
          </a:xfrm>
          <a:prstGeom prst="rect">
            <a:avLst/>
          </a:prstGeom>
          <a:noFill/>
        </p:spPr>
        <p:txBody>
          <a:bodyPr vert="horz" wrap="square" lIns="0" tIns="32970" rIns="65939" bIns="32970" rtlCol="0" anchor="t" anchorCtr="0">
            <a:noAutofit/>
          </a:bodyPr>
          <a:lstStyle/>
          <a:p>
            <a:pPr lvl="0" algn="r" defTabSz="439502">
              <a:spcBef>
                <a:spcPts val="600"/>
              </a:spcBef>
              <a:spcAft>
                <a:spcPts val="600"/>
              </a:spcAft>
              <a:defRPr/>
            </a:pPr>
            <a:r>
              <a:rPr lang="en-US" sz="2000" dirty="0">
                <a:solidFill>
                  <a:srgbClr val="404040"/>
                </a:solidFill>
                <a:ea typeface="PS TT Commons" charset="0"/>
                <a:cs typeface="PS TT Commons" charset="0"/>
              </a:rPr>
              <a:t>Recovery </a:t>
            </a:r>
            <a:r>
              <a:rPr lang="en-US" sz="2000" dirty="0">
                <a:solidFill>
                  <a:srgbClr val="FF9900"/>
                </a:solidFill>
                <a:ea typeface="PS TT Commons" charset="0"/>
                <a:cs typeface="PS TT Commons" charset="0"/>
              </a:rPr>
              <a:t>point</a:t>
            </a:r>
            <a:r>
              <a:rPr lang="en-US" sz="2000" dirty="0">
                <a:solidFill>
                  <a:srgbClr val="404040"/>
                </a:solidFill>
                <a:ea typeface="PS TT Commons" charset="0"/>
                <a:cs typeface="PS TT Commons" charset="0"/>
              </a:rPr>
              <a:t> objective</a:t>
            </a:r>
          </a:p>
          <a:p>
            <a:pPr lvl="0" algn="r" defTabSz="439502">
              <a:spcBef>
                <a:spcPts val="600"/>
              </a:spcBef>
              <a:spcAft>
                <a:spcPts val="600"/>
              </a:spcAft>
              <a:defRPr/>
            </a:pPr>
            <a:r>
              <a:rPr lang="en-US" sz="2000" dirty="0">
                <a:solidFill>
                  <a:srgbClr val="404040"/>
                </a:solidFill>
                <a:ea typeface="PS TT Commons" charset="0"/>
                <a:cs typeface="PS TT Commons" charset="0"/>
              </a:rPr>
              <a:t>Acceptable data loss</a:t>
            </a:r>
          </a:p>
          <a:p>
            <a:pPr lvl="0" algn="r" defTabSz="439502">
              <a:spcBef>
                <a:spcPts val="600"/>
              </a:spcBef>
              <a:spcAft>
                <a:spcPts val="600"/>
              </a:spcAft>
              <a:defRPr/>
            </a:pPr>
            <a:r>
              <a:rPr lang="en-US" sz="2000" dirty="0">
                <a:solidFill>
                  <a:srgbClr val="404040"/>
                </a:solidFill>
                <a:ea typeface="PS TT Commons" charset="0"/>
                <a:cs typeface="PS TT Commons" charset="0"/>
              </a:rPr>
              <a:t>Expressed in hours</a:t>
            </a:r>
          </a:p>
          <a:p>
            <a:pPr lvl="0" algn="r" defTabSz="439502">
              <a:spcBef>
                <a:spcPts val="600"/>
              </a:spcBef>
              <a:spcAft>
                <a:spcPts val="600"/>
              </a:spcAft>
              <a:defRPr/>
            </a:pPr>
            <a:r>
              <a:rPr lang="en-US" sz="2000" dirty="0">
                <a:solidFill>
                  <a:srgbClr val="404040"/>
                </a:solidFill>
                <a:ea typeface="PS TT Commons" charset="0"/>
                <a:cs typeface="PS TT Commons" charset="0"/>
              </a:rPr>
              <a:t>Example: With an RPO of 1 hour, you could lose up to 1 hour of data</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85079" cy="1830573"/>
          </a:xfrm>
          <a:prstGeom prst="rect">
            <a:avLst/>
          </a:prstGeom>
        </p:spPr>
        <p:txBody>
          <a:bodyPr vert="horz" wrap="square" lIns="0" tIns="32970" rIns="65939" bIns="32970" rtlCol="0" anchor="t" anchorCtr="0">
            <a:noAutofit/>
          </a:bodyPr>
          <a:lstStyle/>
          <a:p>
            <a:pPr lvl="0" defTabSz="439502">
              <a:spcBef>
                <a:spcPts val="600"/>
              </a:spcBef>
              <a:spcAft>
                <a:spcPts val="600"/>
              </a:spcAft>
              <a:defRPr/>
            </a:pPr>
            <a:r>
              <a:rPr lang="en-US" sz="2000" dirty="0">
                <a:solidFill>
                  <a:srgbClr val="404040"/>
                </a:solidFill>
                <a:ea typeface="PS TT Commons" charset="0"/>
                <a:cs typeface="PS TT Commons" charset="0"/>
              </a:rPr>
              <a:t>Recovery </a:t>
            </a:r>
            <a:r>
              <a:rPr lang="en-US" sz="2000" dirty="0">
                <a:solidFill>
                  <a:srgbClr val="FF9900"/>
                </a:solidFill>
                <a:ea typeface="PS TT Commons" charset="0"/>
                <a:cs typeface="PS TT Commons" charset="0"/>
              </a:rPr>
              <a:t>time</a:t>
            </a:r>
            <a:r>
              <a:rPr lang="en-US" sz="2000" dirty="0">
                <a:solidFill>
                  <a:srgbClr val="404040"/>
                </a:solidFill>
                <a:ea typeface="PS TT Commons" charset="0"/>
                <a:cs typeface="PS TT Commons" charset="0"/>
              </a:rPr>
              <a:t> objective</a:t>
            </a:r>
          </a:p>
          <a:p>
            <a:pPr lvl="0" defTabSz="439502">
              <a:spcBef>
                <a:spcPts val="600"/>
              </a:spcBef>
              <a:spcAft>
                <a:spcPts val="600"/>
              </a:spcAft>
              <a:defRPr/>
            </a:pPr>
            <a:r>
              <a:rPr lang="en-US" sz="2000" dirty="0">
                <a:solidFill>
                  <a:srgbClr val="404040"/>
                </a:solidFill>
                <a:ea typeface="PS TT Commons" charset="0"/>
                <a:cs typeface="PS TT Commons" charset="0"/>
              </a:rPr>
              <a:t>Acceptable downtime</a:t>
            </a:r>
          </a:p>
          <a:p>
            <a:pPr lvl="0" defTabSz="439502">
              <a:spcBef>
                <a:spcPts val="600"/>
              </a:spcBef>
              <a:spcAft>
                <a:spcPts val="600"/>
              </a:spcAft>
              <a:defRPr/>
            </a:pPr>
            <a:r>
              <a:rPr lang="en-US" sz="2000" dirty="0">
                <a:solidFill>
                  <a:srgbClr val="404040"/>
                </a:solidFill>
                <a:ea typeface="PS TT Commons" charset="0"/>
                <a:cs typeface="PS TT Commons" charset="0"/>
              </a:rPr>
              <a:t>Expressed in hours</a:t>
            </a:r>
          </a:p>
          <a:p>
            <a:pPr lvl="0" defTabSz="439502">
              <a:spcBef>
                <a:spcPts val="600"/>
              </a:spcBef>
              <a:spcAft>
                <a:spcPts val="600"/>
              </a:spcAft>
              <a:defRPr/>
            </a:pPr>
            <a:r>
              <a:rPr lang="en-US" sz="2000" dirty="0">
                <a:solidFill>
                  <a:srgbClr val="404040"/>
                </a:solidFill>
                <a:ea typeface="PS TT Commons" charset="0"/>
                <a:cs typeface="PS TT Commons" charset="0"/>
              </a:rPr>
              <a:t>Example: With an RTO of 1 hour, </a:t>
            </a:r>
            <a:br>
              <a:rPr lang="en-US" sz="2000" dirty="0">
                <a:solidFill>
                  <a:srgbClr val="404040"/>
                </a:solidFill>
                <a:ea typeface="PS TT Commons" charset="0"/>
                <a:cs typeface="PS TT Commons" charset="0"/>
              </a:rPr>
            </a:br>
            <a:r>
              <a:rPr lang="en-US" sz="2000" dirty="0">
                <a:solidFill>
                  <a:srgbClr val="404040"/>
                </a:solidFill>
                <a:ea typeface="PS TT Commons" charset="0"/>
                <a:cs typeface="PS TT Commons" charset="0"/>
              </a:rPr>
              <a:t>systems should be up and </a:t>
            </a:r>
            <a:br>
              <a:rPr lang="en-US" sz="2000" dirty="0">
                <a:solidFill>
                  <a:srgbClr val="404040"/>
                </a:solidFill>
                <a:ea typeface="PS TT Commons" charset="0"/>
                <a:cs typeface="PS TT Commons" charset="0"/>
              </a:rPr>
            </a:br>
            <a:r>
              <a:rPr lang="en-US" sz="2000" dirty="0">
                <a:solidFill>
                  <a:srgbClr val="404040"/>
                </a:solidFill>
                <a:ea typeface="PS TT Commons" charset="0"/>
                <a:cs typeface="PS TT Commons" charset="0"/>
              </a:rPr>
              <a:t>running within 1 hour of disruption </a:t>
            </a: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371794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196404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239603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Aurora DB Cluster</a:t>
            </a:r>
          </a:p>
        </p:txBody>
      </p:sp>
      <p:sp>
        <p:nvSpPr>
          <p:cNvPr id="4" name="Rectangle 3">
            <a:extLst>
              <a:ext uri="{FF2B5EF4-FFF2-40B4-BE49-F238E27FC236}">
                <a16:creationId xmlns:a16="http://schemas.microsoft.com/office/drawing/2014/main" id="{BF5EB85D-8BAC-061E-5B55-F92B4CD81FF5}"/>
              </a:ext>
            </a:extLst>
          </p:cNvPr>
          <p:cNvSpPr/>
          <p:nvPr/>
        </p:nvSpPr>
        <p:spPr>
          <a:xfrm>
            <a:off x="483009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3C767DA3-98B9-28D8-A604-67725133CBDB}"/>
              </a:ext>
            </a:extLst>
          </p:cNvPr>
          <p:cNvSpPr txBox="1"/>
          <p:nvPr/>
        </p:nvSpPr>
        <p:spPr>
          <a:xfrm>
            <a:off x="526208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4" name="Rectangle 13">
            <a:extLst>
              <a:ext uri="{FF2B5EF4-FFF2-40B4-BE49-F238E27FC236}">
                <a16:creationId xmlns:a16="http://schemas.microsoft.com/office/drawing/2014/main" id="{ECA9921F-C136-093E-7570-22F9EA04B659}"/>
              </a:ext>
            </a:extLst>
          </p:cNvPr>
          <p:cNvSpPr/>
          <p:nvPr/>
        </p:nvSpPr>
        <p:spPr>
          <a:xfrm>
            <a:off x="779390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91E136CF-E15B-C331-3605-7EECD1A6A597}"/>
              </a:ext>
            </a:extLst>
          </p:cNvPr>
          <p:cNvSpPr txBox="1"/>
          <p:nvPr/>
        </p:nvSpPr>
        <p:spPr>
          <a:xfrm>
            <a:off x="822589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3</a:t>
            </a:r>
          </a:p>
        </p:txBody>
      </p:sp>
      <p:pic>
        <p:nvPicPr>
          <p:cNvPr id="16" name="Graphic 23">
            <a:extLst>
              <a:ext uri="{FF2B5EF4-FFF2-40B4-BE49-F238E27FC236}">
                <a16:creationId xmlns:a16="http://schemas.microsoft.com/office/drawing/2014/main" id="{64A778DC-F707-4AAA-FDE8-E3481D1EB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5"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3B59ACA-9C2C-E675-4962-B92497E6F841}"/>
              </a:ext>
            </a:extLst>
          </p:cNvPr>
          <p:cNvSpPr txBox="1"/>
          <p:nvPr/>
        </p:nvSpPr>
        <p:spPr>
          <a:xfrm>
            <a:off x="2640309"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FF9900"/>
                </a:solidFill>
                <a:latin typeface="+mj-lt"/>
                <a:ea typeface="PS TT Commons" charset="0"/>
                <a:cs typeface="PS TT Commons" charset="0"/>
              </a:rPr>
              <a:t>Primary</a:t>
            </a:r>
            <a:r>
              <a:rPr lang="en-US" sz="1600" dirty="0">
                <a:solidFill>
                  <a:srgbClr val="E5E5E5">
                    <a:lumMod val="10000"/>
                  </a:srgbClr>
                </a:solidFill>
                <a:latin typeface="+mj-lt"/>
                <a:ea typeface="PS TT Commons" charset="0"/>
                <a:cs typeface="PS TT Commons" charset="0"/>
              </a:rPr>
              <a:t> instance</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2" name="Rectangle 21">
            <a:extLst>
              <a:ext uri="{FF2B5EF4-FFF2-40B4-BE49-F238E27FC236}">
                <a16:creationId xmlns:a16="http://schemas.microsoft.com/office/drawing/2014/main" id="{BA95BA75-764D-C0FE-9BD0-E81EA48E5FB2}"/>
              </a:ext>
            </a:extLst>
          </p:cNvPr>
          <p:cNvSpPr/>
          <p:nvPr/>
        </p:nvSpPr>
        <p:spPr>
          <a:xfrm flipH="1">
            <a:off x="1775210" y="4251174"/>
            <a:ext cx="8641580" cy="1404560"/>
          </a:xfrm>
          <a:prstGeom prst="rect">
            <a:avLst/>
          </a:prstGeom>
          <a:pattFill prst="pct5">
            <a:fgClr>
              <a:srgbClr val="248814"/>
            </a:fgClr>
            <a:bgClr>
              <a:schemeClr val="bg1"/>
            </a:bgClr>
          </a:patt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3" name="Graphic 7">
            <a:extLst>
              <a:ext uri="{FF2B5EF4-FFF2-40B4-BE49-F238E27FC236}">
                <a16:creationId xmlns:a16="http://schemas.microsoft.com/office/drawing/2014/main" id="{7313B936-0E2A-AF72-52DF-67633AB5C46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0467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7">
            <a:extLst>
              <a:ext uri="{FF2B5EF4-FFF2-40B4-BE49-F238E27FC236}">
                <a16:creationId xmlns:a16="http://schemas.microsoft.com/office/drawing/2014/main" id="{1D9EA2C4-3F73-A83E-0122-DD9B51BBD0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56612"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a:extLst>
              <a:ext uri="{FF2B5EF4-FFF2-40B4-BE49-F238E27FC236}">
                <a16:creationId xmlns:a16="http://schemas.microsoft.com/office/drawing/2014/main" id="{3617007D-87F0-42AC-9F12-043497736554}"/>
              </a:ext>
            </a:extLst>
          </p:cNvPr>
          <p:cNvCxnSpPr>
            <a:cxnSpLocks/>
          </p:cNvCxnSpPr>
          <p:nvPr/>
        </p:nvCxnSpPr>
        <p:spPr>
          <a:xfrm>
            <a:off x="2981593" y="3467100"/>
            <a:ext cx="0" cy="7320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44BC37-EDCC-2B71-5E1F-4CC5680F3556}"/>
              </a:ext>
            </a:extLst>
          </p:cNvPr>
          <p:cNvSpPr txBox="1"/>
          <p:nvPr/>
        </p:nvSpPr>
        <p:spPr>
          <a:xfrm>
            <a:off x="2590393"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4" name="Straight Arrow Connector 43">
            <a:extLst>
              <a:ext uri="{FF2B5EF4-FFF2-40B4-BE49-F238E27FC236}">
                <a16:creationId xmlns:a16="http://schemas.microsoft.com/office/drawing/2014/main" id="{DF579BF0-4AAF-C72D-D106-41AB9D9A6984}"/>
              </a:ext>
            </a:extLst>
          </p:cNvPr>
          <p:cNvCxnSpPr>
            <a:cxnSpLocks/>
          </p:cNvCxnSpPr>
          <p:nvPr/>
        </p:nvCxnSpPr>
        <p:spPr>
          <a:xfrm>
            <a:off x="3363583" y="3467100"/>
            <a:ext cx="0" cy="732027"/>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086269F-13CE-C9B6-4DA7-EDDFCBDA3101}"/>
              </a:ext>
            </a:extLst>
          </p:cNvPr>
          <p:cNvSpPr txBox="1"/>
          <p:nvPr/>
        </p:nvSpPr>
        <p:spPr>
          <a:xfrm>
            <a:off x="2692085" y="3635830"/>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46" name="TextBox 45">
            <a:extLst>
              <a:ext uri="{FF2B5EF4-FFF2-40B4-BE49-F238E27FC236}">
                <a16:creationId xmlns:a16="http://schemas.microsoft.com/office/drawing/2014/main" id="{70B237E0-F52D-48B6-F1C6-CF82F3B5D330}"/>
              </a:ext>
            </a:extLst>
          </p:cNvPr>
          <p:cNvSpPr txBox="1"/>
          <p:nvPr/>
        </p:nvSpPr>
        <p:spPr>
          <a:xfrm>
            <a:off x="3059425" y="3807424"/>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47" name="Graphic 23">
            <a:extLst>
              <a:ext uri="{FF2B5EF4-FFF2-40B4-BE49-F238E27FC236}">
                <a16:creationId xmlns:a16="http://schemas.microsoft.com/office/drawing/2014/main" id="{162C0084-A260-54EF-6B66-1C80F6B23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331"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8BB742D8-DFE9-69BB-09A2-64791C6DDF02}"/>
              </a:ext>
            </a:extLst>
          </p:cNvPr>
          <p:cNvSpPr txBox="1"/>
          <p:nvPr/>
        </p:nvSpPr>
        <p:spPr>
          <a:xfrm>
            <a:off x="5573785"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9" name="Straight Arrow Connector 48">
            <a:extLst>
              <a:ext uri="{FF2B5EF4-FFF2-40B4-BE49-F238E27FC236}">
                <a16:creationId xmlns:a16="http://schemas.microsoft.com/office/drawing/2014/main" id="{8D6E232E-6B89-DCC3-401D-1D721BC5595E}"/>
              </a:ext>
            </a:extLst>
          </p:cNvPr>
          <p:cNvCxnSpPr>
            <a:cxnSpLocks/>
          </p:cNvCxnSpPr>
          <p:nvPr/>
        </p:nvCxnSpPr>
        <p:spPr>
          <a:xfrm>
            <a:off x="5915069" y="3149600"/>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88FFD0-B3C7-3508-769A-8F6C94C35DEF}"/>
              </a:ext>
            </a:extLst>
          </p:cNvPr>
          <p:cNvCxnSpPr>
            <a:cxnSpLocks/>
          </p:cNvCxnSpPr>
          <p:nvPr/>
        </p:nvCxnSpPr>
        <p:spPr>
          <a:xfrm>
            <a:off x="3833497" y="3307644"/>
            <a:ext cx="2262503" cy="1140178"/>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A0408F7-C721-EAE1-6C45-13C49344CBF0}"/>
              </a:ext>
            </a:extLst>
          </p:cNvPr>
          <p:cNvSpPr txBox="1"/>
          <p:nvPr/>
        </p:nvSpPr>
        <p:spPr>
          <a:xfrm>
            <a:off x="5609620" y="3286287"/>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52" name="TextBox 51">
            <a:extLst>
              <a:ext uri="{FF2B5EF4-FFF2-40B4-BE49-F238E27FC236}">
                <a16:creationId xmlns:a16="http://schemas.microsoft.com/office/drawing/2014/main" id="{7FED7CA2-0FA7-A08E-756E-FD6CEB64CD19}"/>
              </a:ext>
            </a:extLst>
          </p:cNvPr>
          <p:cNvSpPr txBox="1"/>
          <p:nvPr/>
        </p:nvSpPr>
        <p:spPr>
          <a:xfrm>
            <a:off x="4894649"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55" name="Graphic 7">
            <a:extLst>
              <a:ext uri="{FF2B5EF4-FFF2-40B4-BE49-F238E27FC236}">
                <a16:creationId xmlns:a16="http://schemas.microsoft.com/office/drawing/2014/main" id="{157FC9FC-E7CA-B6C0-7D15-631B5DE85AB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344024"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7">
            <a:extLst>
              <a:ext uri="{FF2B5EF4-FFF2-40B4-BE49-F238E27FC236}">
                <a16:creationId xmlns:a16="http://schemas.microsoft.com/office/drawing/2014/main" id="{F0B22CE9-14D2-6BB8-95E2-E6C4A33142D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19595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09B1500-DBEE-E6A7-CD95-2D6754D6AB8A}"/>
              </a:ext>
            </a:extLst>
          </p:cNvPr>
          <p:cNvSpPr txBox="1"/>
          <p:nvPr/>
        </p:nvSpPr>
        <p:spPr>
          <a:xfrm>
            <a:off x="5429739"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61" name="Graphic 7">
            <a:extLst>
              <a:ext uri="{FF2B5EF4-FFF2-40B4-BE49-F238E27FC236}">
                <a16:creationId xmlns:a16="http://schemas.microsoft.com/office/drawing/2014/main" id="{E9DE7F7E-7FF2-A16E-5396-2A31FD11595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387918"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7">
            <a:extLst>
              <a:ext uri="{FF2B5EF4-FFF2-40B4-BE49-F238E27FC236}">
                <a16:creationId xmlns:a16="http://schemas.microsoft.com/office/drawing/2014/main" id="{152A8E84-DA8D-E909-7894-A7ACA3A20F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239852"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272B120-AF6D-6571-F561-5759CE599DF5}"/>
              </a:ext>
            </a:extLst>
          </p:cNvPr>
          <p:cNvSpPr txBox="1"/>
          <p:nvPr/>
        </p:nvSpPr>
        <p:spPr>
          <a:xfrm>
            <a:off x="8473633" y="530588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64" name="Straight Arrow Connector 63">
            <a:extLst>
              <a:ext uri="{FF2B5EF4-FFF2-40B4-BE49-F238E27FC236}">
                <a16:creationId xmlns:a16="http://schemas.microsoft.com/office/drawing/2014/main" id="{3BBE09FA-C7E3-D40C-A37E-378F9FDB91D1}"/>
              </a:ext>
            </a:extLst>
          </p:cNvPr>
          <p:cNvCxnSpPr>
            <a:cxnSpLocks/>
            <a:stCxn id="21" idx="3"/>
          </p:cNvCxnSpPr>
          <p:nvPr/>
        </p:nvCxnSpPr>
        <p:spPr>
          <a:xfrm>
            <a:off x="3919421" y="3140849"/>
            <a:ext cx="5290986" cy="1350523"/>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B63D235-9756-0AC7-CDC6-9B530D209B7B}"/>
              </a:ext>
            </a:extLst>
          </p:cNvPr>
          <p:cNvSpPr txBox="1"/>
          <p:nvPr/>
        </p:nvSpPr>
        <p:spPr>
          <a:xfrm>
            <a:off x="6973235"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68" name="Graphic 23">
            <a:extLst>
              <a:ext uri="{FF2B5EF4-FFF2-40B4-BE49-F238E27FC236}">
                <a16:creationId xmlns:a16="http://schemas.microsoft.com/office/drawing/2014/main" id="{BDB0FA46-0E53-B684-F2B1-FDD7DA8EA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91" y="1929166"/>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5251AA40-152F-A014-89CF-B57F82E5AFB5}"/>
              </a:ext>
            </a:extLst>
          </p:cNvPr>
          <p:cNvSpPr txBox="1"/>
          <p:nvPr/>
        </p:nvSpPr>
        <p:spPr>
          <a:xfrm>
            <a:off x="7894145" y="2824694"/>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70" name="Graphic 23">
            <a:extLst>
              <a:ext uri="{FF2B5EF4-FFF2-40B4-BE49-F238E27FC236}">
                <a16:creationId xmlns:a16="http://schemas.microsoft.com/office/drawing/2014/main" id="{7B3D02B0-C8AD-4900-2ABF-70181BB10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633" y="1931518"/>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70">
            <a:extLst>
              <a:ext uri="{FF2B5EF4-FFF2-40B4-BE49-F238E27FC236}">
                <a16:creationId xmlns:a16="http://schemas.microsoft.com/office/drawing/2014/main" id="{EA8182A4-A7B7-8051-1661-649F044C45F7}"/>
              </a:ext>
            </a:extLst>
          </p:cNvPr>
          <p:cNvSpPr txBox="1"/>
          <p:nvPr/>
        </p:nvSpPr>
        <p:spPr>
          <a:xfrm>
            <a:off x="9030087" y="2827046"/>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72" name="Straight Arrow Connector 71">
            <a:extLst>
              <a:ext uri="{FF2B5EF4-FFF2-40B4-BE49-F238E27FC236}">
                <a16:creationId xmlns:a16="http://schemas.microsoft.com/office/drawing/2014/main" id="{3450E9AD-F635-3410-7B1B-4F375B6376D0}"/>
              </a:ext>
            </a:extLst>
          </p:cNvPr>
          <p:cNvCxnSpPr>
            <a:cxnSpLocks/>
          </p:cNvCxnSpPr>
          <p:nvPr/>
        </p:nvCxnSpPr>
        <p:spPr>
          <a:xfrm>
            <a:off x="8472588" y="3144406"/>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C6A5258-BD40-493D-3687-6C3D7564ACD8}"/>
              </a:ext>
            </a:extLst>
          </p:cNvPr>
          <p:cNvSpPr txBox="1"/>
          <p:nvPr/>
        </p:nvSpPr>
        <p:spPr>
          <a:xfrm>
            <a:off x="8167139" y="3281093"/>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cxnSp>
        <p:nvCxnSpPr>
          <p:cNvPr id="74" name="Straight Arrow Connector 73">
            <a:extLst>
              <a:ext uri="{FF2B5EF4-FFF2-40B4-BE49-F238E27FC236}">
                <a16:creationId xmlns:a16="http://schemas.microsoft.com/office/drawing/2014/main" id="{0449A7CB-790C-26E4-2AF9-43BFC03D6CB8}"/>
              </a:ext>
            </a:extLst>
          </p:cNvPr>
          <p:cNvCxnSpPr>
            <a:cxnSpLocks/>
          </p:cNvCxnSpPr>
          <p:nvPr/>
        </p:nvCxnSpPr>
        <p:spPr>
          <a:xfrm>
            <a:off x="9598427" y="3165538"/>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C89C51C-03A0-7B4D-0DFF-FED6335A4C02}"/>
              </a:ext>
            </a:extLst>
          </p:cNvPr>
          <p:cNvSpPr txBox="1"/>
          <p:nvPr/>
        </p:nvSpPr>
        <p:spPr>
          <a:xfrm>
            <a:off x="9292978" y="3302225"/>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76" name="Speech Bubble: Rectangle with Corners Rounded 75">
            <a:extLst>
              <a:ext uri="{FF2B5EF4-FFF2-40B4-BE49-F238E27FC236}">
                <a16:creationId xmlns:a16="http://schemas.microsoft.com/office/drawing/2014/main" id="{5DA1D28F-3DB1-92E0-895D-627DEC07EC52}"/>
              </a:ext>
            </a:extLst>
          </p:cNvPr>
          <p:cNvSpPr/>
          <p:nvPr/>
        </p:nvSpPr>
        <p:spPr>
          <a:xfrm>
            <a:off x="6818550" y="5823048"/>
            <a:ext cx="5189301" cy="895210"/>
          </a:xfrm>
          <a:prstGeom prst="wedgeRoundRectCallout">
            <a:avLst>
              <a:gd name="adj1" fmla="val -39088"/>
              <a:gd name="adj2" fmla="val -85994"/>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mn-ea"/>
                <a:cs typeface="+mn-cs"/>
              </a:rPr>
              <a:t>Cluster volume backed up automatically;</a:t>
            </a:r>
            <a:r>
              <a:rPr kumimoji="0" lang="en-US" sz="2200" b="0" i="0" u="none" strike="noStrike" kern="1200" cap="none" spc="0" normalizeH="0" noProof="0" dirty="0">
                <a:ln>
                  <a:noFill/>
                </a:ln>
                <a:solidFill>
                  <a:srgbClr val="FFFFFF"/>
                </a:solidFill>
                <a:effectLst/>
                <a:uLnTx/>
                <a:uFillTx/>
                <a:latin typeface="Trebuchet MS" panose="020B0603020202020204"/>
                <a:ea typeface="+mn-ea"/>
                <a:cs typeface="+mn-cs"/>
              </a:rPr>
              <a:t> no performance impact</a:t>
            </a:r>
            <a:endParaRPr lang="en-US" sz="2200" dirty="0">
              <a:solidFill>
                <a:srgbClr val="FFFFFF"/>
              </a:solidFill>
              <a:latin typeface="Trebuchet MS" panose="020B0603020202020204"/>
            </a:endParaRPr>
          </a:p>
        </p:txBody>
      </p:sp>
    </p:spTree>
    <p:extLst>
      <p:ext uri="{BB962C8B-B14F-4D97-AF65-F5344CB8AC3E}">
        <p14:creationId xmlns:p14="http://schemas.microsoft.com/office/powerpoint/2010/main" val="98100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196404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239603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Aurora DB Cluster</a:t>
            </a:r>
          </a:p>
        </p:txBody>
      </p:sp>
      <p:sp>
        <p:nvSpPr>
          <p:cNvPr id="4" name="Rectangle 3">
            <a:extLst>
              <a:ext uri="{FF2B5EF4-FFF2-40B4-BE49-F238E27FC236}">
                <a16:creationId xmlns:a16="http://schemas.microsoft.com/office/drawing/2014/main" id="{BF5EB85D-8BAC-061E-5B55-F92B4CD81FF5}"/>
              </a:ext>
            </a:extLst>
          </p:cNvPr>
          <p:cNvSpPr/>
          <p:nvPr/>
        </p:nvSpPr>
        <p:spPr>
          <a:xfrm>
            <a:off x="483009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3C767DA3-98B9-28D8-A604-67725133CBDB}"/>
              </a:ext>
            </a:extLst>
          </p:cNvPr>
          <p:cNvSpPr txBox="1"/>
          <p:nvPr/>
        </p:nvSpPr>
        <p:spPr>
          <a:xfrm>
            <a:off x="526208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4" name="Rectangle 13">
            <a:extLst>
              <a:ext uri="{FF2B5EF4-FFF2-40B4-BE49-F238E27FC236}">
                <a16:creationId xmlns:a16="http://schemas.microsoft.com/office/drawing/2014/main" id="{ECA9921F-C136-093E-7570-22F9EA04B659}"/>
              </a:ext>
            </a:extLst>
          </p:cNvPr>
          <p:cNvSpPr/>
          <p:nvPr/>
        </p:nvSpPr>
        <p:spPr>
          <a:xfrm>
            <a:off x="779390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91E136CF-E15B-C331-3605-7EECD1A6A597}"/>
              </a:ext>
            </a:extLst>
          </p:cNvPr>
          <p:cNvSpPr txBox="1"/>
          <p:nvPr/>
        </p:nvSpPr>
        <p:spPr>
          <a:xfrm>
            <a:off x="822589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3</a:t>
            </a:r>
          </a:p>
        </p:txBody>
      </p:sp>
      <p:pic>
        <p:nvPicPr>
          <p:cNvPr id="16" name="Graphic 23">
            <a:extLst>
              <a:ext uri="{FF2B5EF4-FFF2-40B4-BE49-F238E27FC236}">
                <a16:creationId xmlns:a16="http://schemas.microsoft.com/office/drawing/2014/main" id="{64A778DC-F707-4AAA-FDE8-E3481D1EB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5"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3B59ACA-9C2C-E675-4962-B92497E6F841}"/>
              </a:ext>
            </a:extLst>
          </p:cNvPr>
          <p:cNvSpPr txBox="1"/>
          <p:nvPr/>
        </p:nvSpPr>
        <p:spPr>
          <a:xfrm>
            <a:off x="2640309"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FF9900"/>
                </a:solidFill>
                <a:latin typeface="+mj-lt"/>
                <a:ea typeface="PS TT Commons" charset="0"/>
                <a:cs typeface="PS TT Commons" charset="0"/>
              </a:rPr>
              <a:t>Primary</a:t>
            </a:r>
            <a:r>
              <a:rPr lang="en-US" sz="1600" dirty="0">
                <a:solidFill>
                  <a:srgbClr val="E5E5E5">
                    <a:lumMod val="10000"/>
                  </a:srgbClr>
                </a:solidFill>
                <a:latin typeface="+mj-lt"/>
                <a:ea typeface="PS TT Commons" charset="0"/>
                <a:cs typeface="PS TT Commons" charset="0"/>
              </a:rPr>
              <a:t> instance</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2" name="Rectangle 21">
            <a:extLst>
              <a:ext uri="{FF2B5EF4-FFF2-40B4-BE49-F238E27FC236}">
                <a16:creationId xmlns:a16="http://schemas.microsoft.com/office/drawing/2014/main" id="{BA95BA75-764D-C0FE-9BD0-E81EA48E5FB2}"/>
              </a:ext>
            </a:extLst>
          </p:cNvPr>
          <p:cNvSpPr/>
          <p:nvPr/>
        </p:nvSpPr>
        <p:spPr>
          <a:xfrm flipH="1">
            <a:off x="1775210" y="4251174"/>
            <a:ext cx="8641580" cy="1404560"/>
          </a:xfrm>
          <a:prstGeom prst="rect">
            <a:avLst/>
          </a:prstGeom>
          <a:pattFill prst="pct5">
            <a:fgClr>
              <a:srgbClr val="248814"/>
            </a:fgClr>
            <a:bgClr>
              <a:schemeClr val="bg1"/>
            </a:bgClr>
          </a:patt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3" name="Graphic 7">
            <a:extLst>
              <a:ext uri="{FF2B5EF4-FFF2-40B4-BE49-F238E27FC236}">
                <a16:creationId xmlns:a16="http://schemas.microsoft.com/office/drawing/2014/main" id="{7313B936-0E2A-AF72-52DF-67633AB5C46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0467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7">
            <a:extLst>
              <a:ext uri="{FF2B5EF4-FFF2-40B4-BE49-F238E27FC236}">
                <a16:creationId xmlns:a16="http://schemas.microsoft.com/office/drawing/2014/main" id="{1D9EA2C4-3F73-A83E-0122-DD9B51BBD0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56612"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a:extLst>
              <a:ext uri="{FF2B5EF4-FFF2-40B4-BE49-F238E27FC236}">
                <a16:creationId xmlns:a16="http://schemas.microsoft.com/office/drawing/2014/main" id="{3617007D-87F0-42AC-9F12-043497736554}"/>
              </a:ext>
            </a:extLst>
          </p:cNvPr>
          <p:cNvCxnSpPr>
            <a:cxnSpLocks/>
          </p:cNvCxnSpPr>
          <p:nvPr/>
        </p:nvCxnSpPr>
        <p:spPr>
          <a:xfrm>
            <a:off x="2981593" y="3467100"/>
            <a:ext cx="0" cy="7320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44BC37-EDCC-2B71-5E1F-4CC5680F3556}"/>
              </a:ext>
            </a:extLst>
          </p:cNvPr>
          <p:cNvSpPr txBox="1"/>
          <p:nvPr/>
        </p:nvSpPr>
        <p:spPr>
          <a:xfrm>
            <a:off x="2590393"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4" name="Straight Arrow Connector 43">
            <a:extLst>
              <a:ext uri="{FF2B5EF4-FFF2-40B4-BE49-F238E27FC236}">
                <a16:creationId xmlns:a16="http://schemas.microsoft.com/office/drawing/2014/main" id="{DF579BF0-4AAF-C72D-D106-41AB9D9A6984}"/>
              </a:ext>
            </a:extLst>
          </p:cNvPr>
          <p:cNvCxnSpPr>
            <a:cxnSpLocks/>
          </p:cNvCxnSpPr>
          <p:nvPr/>
        </p:nvCxnSpPr>
        <p:spPr>
          <a:xfrm>
            <a:off x="3363583" y="3467100"/>
            <a:ext cx="0" cy="732027"/>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086269F-13CE-C9B6-4DA7-EDDFCBDA3101}"/>
              </a:ext>
            </a:extLst>
          </p:cNvPr>
          <p:cNvSpPr txBox="1"/>
          <p:nvPr/>
        </p:nvSpPr>
        <p:spPr>
          <a:xfrm>
            <a:off x="2692085" y="3635830"/>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46" name="TextBox 45">
            <a:extLst>
              <a:ext uri="{FF2B5EF4-FFF2-40B4-BE49-F238E27FC236}">
                <a16:creationId xmlns:a16="http://schemas.microsoft.com/office/drawing/2014/main" id="{70B237E0-F52D-48B6-F1C6-CF82F3B5D330}"/>
              </a:ext>
            </a:extLst>
          </p:cNvPr>
          <p:cNvSpPr txBox="1"/>
          <p:nvPr/>
        </p:nvSpPr>
        <p:spPr>
          <a:xfrm>
            <a:off x="3059425" y="3807424"/>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47" name="Graphic 23">
            <a:extLst>
              <a:ext uri="{FF2B5EF4-FFF2-40B4-BE49-F238E27FC236}">
                <a16:creationId xmlns:a16="http://schemas.microsoft.com/office/drawing/2014/main" id="{162C0084-A260-54EF-6B66-1C80F6B23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331"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8BB742D8-DFE9-69BB-09A2-64791C6DDF02}"/>
              </a:ext>
            </a:extLst>
          </p:cNvPr>
          <p:cNvSpPr txBox="1"/>
          <p:nvPr/>
        </p:nvSpPr>
        <p:spPr>
          <a:xfrm>
            <a:off x="5573785"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9" name="Straight Arrow Connector 48">
            <a:extLst>
              <a:ext uri="{FF2B5EF4-FFF2-40B4-BE49-F238E27FC236}">
                <a16:creationId xmlns:a16="http://schemas.microsoft.com/office/drawing/2014/main" id="{8D6E232E-6B89-DCC3-401D-1D721BC5595E}"/>
              </a:ext>
            </a:extLst>
          </p:cNvPr>
          <p:cNvCxnSpPr>
            <a:cxnSpLocks/>
          </p:cNvCxnSpPr>
          <p:nvPr/>
        </p:nvCxnSpPr>
        <p:spPr>
          <a:xfrm>
            <a:off x="5915069" y="3149600"/>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88FFD0-B3C7-3508-769A-8F6C94C35DEF}"/>
              </a:ext>
            </a:extLst>
          </p:cNvPr>
          <p:cNvCxnSpPr>
            <a:cxnSpLocks/>
          </p:cNvCxnSpPr>
          <p:nvPr/>
        </p:nvCxnSpPr>
        <p:spPr>
          <a:xfrm>
            <a:off x="3833497" y="3307644"/>
            <a:ext cx="2262503" cy="1140178"/>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A0408F7-C721-EAE1-6C45-13C49344CBF0}"/>
              </a:ext>
            </a:extLst>
          </p:cNvPr>
          <p:cNvSpPr txBox="1"/>
          <p:nvPr/>
        </p:nvSpPr>
        <p:spPr>
          <a:xfrm>
            <a:off x="5609620" y="3286287"/>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52" name="TextBox 51">
            <a:extLst>
              <a:ext uri="{FF2B5EF4-FFF2-40B4-BE49-F238E27FC236}">
                <a16:creationId xmlns:a16="http://schemas.microsoft.com/office/drawing/2014/main" id="{7FED7CA2-0FA7-A08E-756E-FD6CEB64CD19}"/>
              </a:ext>
            </a:extLst>
          </p:cNvPr>
          <p:cNvSpPr txBox="1"/>
          <p:nvPr/>
        </p:nvSpPr>
        <p:spPr>
          <a:xfrm>
            <a:off x="4894649"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55" name="Graphic 7">
            <a:extLst>
              <a:ext uri="{FF2B5EF4-FFF2-40B4-BE49-F238E27FC236}">
                <a16:creationId xmlns:a16="http://schemas.microsoft.com/office/drawing/2014/main" id="{157FC9FC-E7CA-B6C0-7D15-631B5DE85AB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344024"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7">
            <a:extLst>
              <a:ext uri="{FF2B5EF4-FFF2-40B4-BE49-F238E27FC236}">
                <a16:creationId xmlns:a16="http://schemas.microsoft.com/office/drawing/2014/main" id="{F0B22CE9-14D2-6BB8-95E2-E6C4A33142D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19595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09B1500-DBEE-E6A7-CD95-2D6754D6AB8A}"/>
              </a:ext>
            </a:extLst>
          </p:cNvPr>
          <p:cNvSpPr txBox="1"/>
          <p:nvPr/>
        </p:nvSpPr>
        <p:spPr>
          <a:xfrm>
            <a:off x="5429739"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61" name="Graphic 7">
            <a:extLst>
              <a:ext uri="{FF2B5EF4-FFF2-40B4-BE49-F238E27FC236}">
                <a16:creationId xmlns:a16="http://schemas.microsoft.com/office/drawing/2014/main" id="{E9DE7F7E-7FF2-A16E-5396-2A31FD11595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387918"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7">
            <a:extLst>
              <a:ext uri="{FF2B5EF4-FFF2-40B4-BE49-F238E27FC236}">
                <a16:creationId xmlns:a16="http://schemas.microsoft.com/office/drawing/2014/main" id="{152A8E84-DA8D-E909-7894-A7ACA3A20F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239852"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272B120-AF6D-6571-F561-5759CE599DF5}"/>
              </a:ext>
            </a:extLst>
          </p:cNvPr>
          <p:cNvSpPr txBox="1"/>
          <p:nvPr/>
        </p:nvSpPr>
        <p:spPr>
          <a:xfrm>
            <a:off x="8473633" y="530588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64" name="Straight Arrow Connector 63">
            <a:extLst>
              <a:ext uri="{FF2B5EF4-FFF2-40B4-BE49-F238E27FC236}">
                <a16:creationId xmlns:a16="http://schemas.microsoft.com/office/drawing/2014/main" id="{3BBE09FA-C7E3-D40C-A37E-378F9FDB91D1}"/>
              </a:ext>
            </a:extLst>
          </p:cNvPr>
          <p:cNvCxnSpPr>
            <a:cxnSpLocks/>
            <a:stCxn id="21" idx="3"/>
          </p:cNvCxnSpPr>
          <p:nvPr/>
        </p:nvCxnSpPr>
        <p:spPr>
          <a:xfrm>
            <a:off x="3919421" y="3140849"/>
            <a:ext cx="5290986" cy="1350523"/>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B63D235-9756-0AC7-CDC6-9B530D209B7B}"/>
              </a:ext>
            </a:extLst>
          </p:cNvPr>
          <p:cNvSpPr txBox="1"/>
          <p:nvPr/>
        </p:nvSpPr>
        <p:spPr>
          <a:xfrm>
            <a:off x="6973235"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68" name="Graphic 23">
            <a:extLst>
              <a:ext uri="{FF2B5EF4-FFF2-40B4-BE49-F238E27FC236}">
                <a16:creationId xmlns:a16="http://schemas.microsoft.com/office/drawing/2014/main" id="{BDB0FA46-0E53-B684-F2B1-FDD7DA8EA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91" y="1929166"/>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5251AA40-152F-A014-89CF-B57F82E5AFB5}"/>
              </a:ext>
            </a:extLst>
          </p:cNvPr>
          <p:cNvSpPr txBox="1"/>
          <p:nvPr/>
        </p:nvSpPr>
        <p:spPr>
          <a:xfrm>
            <a:off x="7894145" y="2824694"/>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70" name="Graphic 23">
            <a:extLst>
              <a:ext uri="{FF2B5EF4-FFF2-40B4-BE49-F238E27FC236}">
                <a16:creationId xmlns:a16="http://schemas.microsoft.com/office/drawing/2014/main" id="{7B3D02B0-C8AD-4900-2ABF-70181BB10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633" y="1931518"/>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70">
            <a:extLst>
              <a:ext uri="{FF2B5EF4-FFF2-40B4-BE49-F238E27FC236}">
                <a16:creationId xmlns:a16="http://schemas.microsoft.com/office/drawing/2014/main" id="{EA8182A4-A7B7-8051-1661-649F044C45F7}"/>
              </a:ext>
            </a:extLst>
          </p:cNvPr>
          <p:cNvSpPr txBox="1"/>
          <p:nvPr/>
        </p:nvSpPr>
        <p:spPr>
          <a:xfrm>
            <a:off x="9030087" y="2827046"/>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72" name="Straight Arrow Connector 71">
            <a:extLst>
              <a:ext uri="{FF2B5EF4-FFF2-40B4-BE49-F238E27FC236}">
                <a16:creationId xmlns:a16="http://schemas.microsoft.com/office/drawing/2014/main" id="{3450E9AD-F635-3410-7B1B-4F375B6376D0}"/>
              </a:ext>
            </a:extLst>
          </p:cNvPr>
          <p:cNvCxnSpPr>
            <a:cxnSpLocks/>
          </p:cNvCxnSpPr>
          <p:nvPr/>
        </p:nvCxnSpPr>
        <p:spPr>
          <a:xfrm>
            <a:off x="8472588" y="3144406"/>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C6A5258-BD40-493D-3687-6C3D7564ACD8}"/>
              </a:ext>
            </a:extLst>
          </p:cNvPr>
          <p:cNvSpPr txBox="1"/>
          <p:nvPr/>
        </p:nvSpPr>
        <p:spPr>
          <a:xfrm>
            <a:off x="8167139" y="3281093"/>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cxnSp>
        <p:nvCxnSpPr>
          <p:cNvPr id="74" name="Straight Arrow Connector 73">
            <a:extLst>
              <a:ext uri="{FF2B5EF4-FFF2-40B4-BE49-F238E27FC236}">
                <a16:creationId xmlns:a16="http://schemas.microsoft.com/office/drawing/2014/main" id="{0449A7CB-790C-26E4-2AF9-43BFC03D6CB8}"/>
              </a:ext>
            </a:extLst>
          </p:cNvPr>
          <p:cNvCxnSpPr>
            <a:cxnSpLocks/>
          </p:cNvCxnSpPr>
          <p:nvPr/>
        </p:nvCxnSpPr>
        <p:spPr>
          <a:xfrm>
            <a:off x="9598427" y="3165538"/>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C89C51C-03A0-7B4D-0DFF-FED6335A4C02}"/>
              </a:ext>
            </a:extLst>
          </p:cNvPr>
          <p:cNvSpPr txBox="1"/>
          <p:nvPr/>
        </p:nvSpPr>
        <p:spPr>
          <a:xfrm>
            <a:off x="9292978" y="3302225"/>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76" name="Speech Bubble: Rectangle with Corners Rounded 75">
            <a:extLst>
              <a:ext uri="{FF2B5EF4-FFF2-40B4-BE49-F238E27FC236}">
                <a16:creationId xmlns:a16="http://schemas.microsoft.com/office/drawing/2014/main" id="{5DA1D28F-3DB1-92E0-895D-627DEC07EC52}"/>
              </a:ext>
            </a:extLst>
          </p:cNvPr>
          <p:cNvSpPr/>
          <p:nvPr/>
        </p:nvSpPr>
        <p:spPr>
          <a:xfrm>
            <a:off x="3480953" y="205170"/>
            <a:ext cx="3797731" cy="1015528"/>
          </a:xfrm>
          <a:prstGeom prst="wedgeRoundRectCallout">
            <a:avLst>
              <a:gd name="adj1" fmla="val -2544"/>
              <a:gd name="adj2" fmla="val 9242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mn-ea"/>
                <a:cs typeface="+mn-cs"/>
              </a:rPr>
              <a:t>Failover to replicas is fast and happens automatically</a:t>
            </a:r>
            <a:endParaRPr lang="en-US" sz="2200" dirty="0">
              <a:solidFill>
                <a:srgbClr val="FFFFFF"/>
              </a:solidFill>
              <a:latin typeface="Trebuchet MS" panose="020B0603020202020204"/>
            </a:endParaRPr>
          </a:p>
        </p:txBody>
      </p:sp>
    </p:spTree>
    <p:extLst>
      <p:ext uri="{BB962C8B-B14F-4D97-AF65-F5344CB8AC3E}">
        <p14:creationId xmlns:p14="http://schemas.microsoft.com/office/powerpoint/2010/main" val="293482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196404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239603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Aurora DB Cluster</a:t>
            </a:r>
          </a:p>
        </p:txBody>
      </p:sp>
      <p:sp>
        <p:nvSpPr>
          <p:cNvPr id="4" name="Rectangle 3">
            <a:extLst>
              <a:ext uri="{FF2B5EF4-FFF2-40B4-BE49-F238E27FC236}">
                <a16:creationId xmlns:a16="http://schemas.microsoft.com/office/drawing/2014/main" id="{BF5EB85D-8BAC-061E-5B55-F92B4CD81FF5}"/>
              </a:ext>
            </a:extLst>
          </p:cNvPr>
          <p:cNvSpPr/>
          <p:nvPr/>
        </p:nvSpPr>
        <p:spPr>
          <a:xfrm>
            <a:off x="483009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3C767DA3-98B9-28D8-A604-67725133CBDB}"/>
              </a:ext>
            </a:extLst>
          </p:cNvPr>
          <p:cNvSpPr txBox="1"/>
          <p:nvPr/>
        </p:nvSpPr>
        <p:spPr>
          <a:xfrm>
            <a:off x="526208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4" name="Rectangle 13">
            <a:extLst>
              <a:ext uri="{FF2B5EF4-FFF2-40B4-BE49-F238E27FC236}">
                <a16:creationId xmlns:a16="http://schemas.microsoft.com/office/drawing/2014/main" id="{ECA9921F-C136-093E-7570-22F9EA04B659}"/>
              </a:ext>
            </a:extLst>
          </p:cNvPr>
          <p:cNvSpPr/>
          <p:nvPr/>
        </p:nvSpPr>
        <p:spPr>
          <a:xfrm>
            <a:off x="779390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91E136CF-E15B-C331-3605-7EECD1A6A597}"/>
              </a:ext>
            </a:extLst>
          </p:cNvPr>
          <p:cNvSpPr txBox="1"/>
          <p:nvPr/>
        </p:nvSpPr>
        <p:spPr>
          <a:xfrm>
            <a:off x="822589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3</a:t>
            </a:r>
          </a:p>
        </p:txBody>
      </p:sp>
      <p:pic>
        <p:nvPicPr>
          <p:cNvPr id="16" name="Graphic 23">
            <a:extLst>
              <a:ext uri="{FF2B5EF4-FFF2-40B4-BE49-F238E27FC236}">
                <a16:creationId xmlns:a16="http://schemas.microsoft.com/office/drawing/2014/main" id="{64A778DC-F707-4AAA-FDE8-E3481D1EB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5"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3B59ACA-9C2C-E675-4962-B92497E6F841}"/>
              </a:ext>
            </a:extLst>
          </p:cNvPr>
          <p:cNvSpPr txBox="1"/>
          <p:nvPr/>
        </p:nvSpPr>
        <p:spPr>
          <a:xfrm>
            <a:off x="2640309"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FF9900"/>
                </a:solidFill>
                <a:latin typeface="+mj-lt"/>
                <a:ea typeface="PS TT Commons" charset="0"/>
                <a:cs typeface="PS TT Commons" charset="0"/>
              </a:rPr>
              <a:t>Primary</a:t>
            </a:r>
            <a:r>
              <a:rPr lang="en-US" sz="1600" dirty="0">
                <a:solidFill>
                  <a:srgbClr val="E5E5E5">
                    <a:lumMod val="10000"/>
                  </a:srgbClr>
                </a:solidFill>
                <a:latin typeface="+mj-lt"/>
                <a:ea typeface="PS TT Commons" charset="0"/>
                <a:cs typeface="PS TT Commons" charset="0"/>
              </a:rPr>
              <a:t> instance</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2" name="Rectangle 21">
            <a:extLst>
              <a:ext uri="{FF2B5EF4-FFF2-40B4-BE49-F238E27FC236}">
                <a16:creationId xmlns:a16="http://schemas.microsoft.com/office/drawing/2014/main" id="{BA95BA75-764D-C0FE-9BD0-E81EA48E5FB2}"/>
              </a:ext>
            </a:extLst>
          </p:cNvPr>
          <p:cNvSpPr/>
          <p:nvPr/>
        </p:nvSpPr>
        <p:spPr>
          <a:xfrm flipH="1">
            <a:off x="1775210" y="4251174"/>
            <a:ext cx="8641580" cy="1404560"/>
          </a:xfrm>
          <a:prstGeom prst="rect">
            <a:avLst/>
          </a:prstGeom>
          <a:pattFill prst="pct5">
            <a:fgClr>
              <a:srgbClr val="248814"/>
            </a:fgClr>
            <a:bgClr>
              <a:schemeClr val="bg1"/>
            </a:bgClr>
          </a:patt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3" name="Graphic 7">
            <a:extLst>
              <a:ext uri="{FF2B5EF4-FFF2-40B4-BE49-F238E27FC236}">
                <a16:creationId xmlns:a16="http://schemas.microsoft.com/office/drawing/2014/main" id="{7313B936-0E2A-AF72-52DF-67633AB5C46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0467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7">
            <a:extLst>
              <a:ext uri="{FF2B5EF4-FFF2-40B4-BE49-F238E27FC236}">
                <a16:creationId xmlns:a16="http://schemas.microsoft.com/office/drawing/2014/main" id="{1D9EA2C4-3F73-A83E-0122-DD9B51BBD0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56612"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a:extLst>
              <a:ext uri="{FF2B5EF4-FFF2-40B4-BE49-F238E27FC236}">
                <a16:creationId xmlns:a16="http://schemas.microsoft.com/office/drawing/2014/main" id="{3617007D-87F0-42AC-9F12-043497736554}"/>
              </a:ext>
            </a:extLst>
          </p:cNvPr>
          <p:cNvCxnSpPr>
            <a:cxnSpLocks/>
          </p:cNvCxnSpPr>
          <p:nvPr/>
        </p:nvCxnSpPr>
        <p:spPr>
          <a:xfrm>
            <a:off x="2981593" y="3467100"/>
            <a:ext cx="0" cy="7320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44BC37-EDCC-2B71-5E1F-4CC5680F3556}"/>
              </a:ext>
            </a:extLst>
          </p:cNvPr>
          <p:cNvSpPr txBox="1"/>
          <p:nvPr/>
        </p:nvSpPr>
        <p:spPr>
          <a:xfrm>
            <a:off x="2590393"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4" name="Straight Arrow Connector 43">
            <a:extLst>
              <a:ext uri="{FF2B5EF4-FFF2-40B4-BE49-F238E27FC236}">
                <a16:creationId xmlns:a16="http://schemas.microsoft.com/office/drawing/2014/main" id="{DF579BF0-4AAF-C72D-D106-41AB9D9A6984}"/>
              </a:ext>
            </a:extLst>
          </p:cNvPr>
          <p:cNvCxnSpPr>
            <a:cxnSpLocks/>
          </p:cNvCxnSpPr>
          <p:nvPr/>
        </p:nvCxnSpPr>
        <p:spPr>
          <a:xfrm>
            <a:off x="3363583" y="3467100"/>
            <a:ext cx="0" cy="732027"/>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086269F-13CE-C9B6-4DA7-EDDFCBDA3101}"/>
              </a:ext>
            </a:extLst>
          </p:cNvPr>
          <p:cNvSpPr txBox="1"/>
          <p:nvPr/>
        </p:nvSpPr>
        <p:spPr>
          <a:xfrm>
            <a:off x="2692085" y="3635830"/>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46" name="TextBox 45">
            <a:extLst>
              <a:ext uri="{FF2B5EF4-FFF2-40B4-BE49-F238E27FC236}">
                <a16:creationId xmlns:a16="http://schemas.microsoft.com/office/drawing/2014/main" id="{70B237E0-F52D-48B6-F1C6-CF82F3B5D330}"/>
              </a:ext>
            </a:extLst>
          </p:cNvPr>
          <p:cNvSpPr txBox="1"/>
          <p:nvPr/>
        </p:nvSpPr>
        <p:spPr>
          <a:xfrm>
            <a:off x="3059425" y="3807424"/>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47" name="Graphic 23">
            <a:extLst>
              <a:ext uri="{FF2B5EF4-FFF2-40B4-BE49-F238E27FC236}">
                <a16:creationId xmlns:a16="http://schemas.microsoft.com/office/drawing/2014/main" id="{162C0084-A260-54EF-6B66-1C80F6B23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331"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8BB742D8-DFE9-69BB-09A2-64791C6DDF02}"/>
              </a:ext>
            </a:extLst>
          </p:cNvPr>
          <p:cNvSpPr txBox="1"/>
          <p:nvPr/>
        </p:nvSpPr>
        <p:spPr>
          <a:xfrm>
            <a:off x="5573785"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9" name="Straight Arrow Connector 48">
            <a:extLst>
              <a:ext uri="{FF2B5EF4-FFF2-40B4-BE49-F238E27FC236}">
                <a16:creationId xmlns:a16="http://schemas.microsoft.com/office/drawing/2014/main" id="{8D6E232E-6B89-DCC3-401D-1D721BC5595E}"/>
              </a:ext>
            </a:extLst>
          </p:cNvPr>
          <p:cNvCxnSpPr>
            <a:cxnSpLocks/>
          </p:cNvCxnSpPr>
          <p:nvPr/>
        </p:nvCxnSpPr>
        <p:spPr>
          <a:xfrm>
            <a:off x="5915069" y="3149600"/>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88FFD0-B3C7-3508-769A-8F6C94C35DEF}"/>
              </a:ext>
            </a:extLst>
          </p:cNvPr>
          <p:cNvCxnSpPr>
            <a:cxnSpLocks/>
          </p:cNvCxnSpPr>
          <p:nvPr/>
        </p:nvCxnSpPr>
        <p:spPr>
          <a:xfrm>
            <a:off x="3833497" y="3307644"/>
            <a:ext cx="2262503" cy="1140178"/>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A0408F7-C721-EAE1-6C45-13C49344CBF0}"/>
              </a:ext>
            </a:extLst>
          </p:cNvPr>
          <p:cNvSpPr txBox="1"/>
          <p:nvPr/>
        </p:nvSpPr>
        <p:spPr>
          <a:xfrm>
            <a:off x="5609620" y="3286287"/>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52" name="TextBox 51">
            <a:extLst>
              <a:ext uri="{FF2B5EF4-FFF2-40B4-BE49-F238E27FC236}">
                <a16:creationId xmlns:a16="http://schemas.microsoft.com/office/drawing/2014/main" id="{7FED7CA2-0FA7-A08E-756E-FD6CEB64CD19}"/>
              </a:ext>
            </a:extLst>
          </p:cNvPr>
          <p:cNvSpPr txBox="1"/>
          <p:nvPr/>
        </p:nvSpPr>
        <p:spPr>
          <a:xfrm>
            <a:off x="4894649"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55" name="Graphic 7">
            <a:extLst>
              <a:ext uri="{FF2B5EF4-FFF2-40B4-BE49-F238E27FC236}">
                <a16:creationId xmlns:a16="http://schemas.microsoft.com/office/drawing/2014/main" id="{157FC9FC-E7CA-B6C0-7D15-631B5DE85AB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344024"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7">
            <a:extLst>
              <a:ext uri="{FF2B5EF4-FFF2-40B4-BE49-F238E27FC236}">
                <a16:creationId xmlns:a16="http://schemas.microsoft.com/office/drawing/2014/main" id="{F0B22CE9-14D2-6BB8-95E2-E6C4A33142D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19595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09B1500-DBEE-E6A7-CD95-2D6754D6AB8A}"/>
              </a:ext>
            </a:extLst>
          </p:cNvPr>
          <p:cNvSpPr txBox="1"/>
          <p:nvPr/>
        </p:nvSpPr>
        <p:spPr>
          <a:xfrm>
            <a:off x="5429739"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61" name="Graphic 7">
            <a:extLst>
              <a:ext uri="{FF2B5EF4-FFF2-40B4-BE49-F238E27FC236}">
                <a16:creationId xmlns:a16="http://schemas.microsoft.com/office/drawing/2014/main" id="{E9DE7F7E-7FF2-A16E-5396-2A31FD11595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387918"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7">
            <a:extLst>
              <a:ext uri="{FF2B5EF4-FFF2-40B4-BE49-F238E27FC236}">
                <a16:creationId xmlns:a16="http://schemas.microsoft.com/office/drawing/2014/main" id="{152A8E84-DA8D-E909-7894-A7ACA3A20F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239852"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272B120-AF6D-6571-F561-5759CE599DF5}"/>
              </a:ext>
            </a:extLst>
          </p:cNvPr>
          <p:cNvSpPr txBox="1"/>
          <p:nvPr/>
        </p:nvSpPr>
        <p:spPr>
          <a:xfrm>
            <a:off x="8473633" y="530588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64" name="Straight Arrow Connector 63">
            <a:extLst>
              <a:ext uri="{FF2B5EF4-FFF2-40B4-BE49-F238E27FC236}">
                <a16:creationId xmlns:a16="http://schemas.microsoft.com/office/drawing/2014/main" id="{3BBE09FA-C7E3-D40C-A37E-378F9FDB91D1}"/>
              </a:ext>
            </a:extLst>
          </p:cNvPr>
          <p:cNvCxnSpPr>
            <a:cxnSpLocks/>
            <a:stCxn id="21" idx="3"/>
          </p:cNvCxnSpPr>
          <p:nvPr/>
        </p:nvCxnSpPr>
        <p:spPr>
          <a:xfrm>
            <a:off x="3919421" y="3140849"/>
            <a:ext cx="5290986" cy="1350523"/>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B63D235-9756-0AC7-CDC6-9B530D209B7B}"/>
              </a:ext>
            </a:extLst>
          </p:cNvPr>
          <p:cNvSpPr txBox="1"/>
          <p:nvPr/>
        </p:nvSpPr>
        <p:spPr>
          <a:xfrm>
            <a:off x="6973235"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68" name="Graphic 23">
            <a:extLst>
              <a:ext uri="{FF2B5EF4-FFF2-40B4-BE49-F238E27FC236}">
                <a16:creationId xmlns:a16="http://schemas.microsoft.com/office/drawing/2014/main" id="{BDB0FA46-0E53-B684-F2B1-FDD7DA8EA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91" y="1929166"/>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5251AA40-152F-A014-89CF-B57F82E5AFB5}"/>
              </a:ext>
            </a:extLst>
          </p:cNvPr>
          <p:cNvSpPr txBox="1"/>
          <p:nvPr/>
        </p:nvSpPr>
        <p:spPr>
          <a:xfrm>
            <a:off x="7894145" y="2824694"/>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70" name="Graphic 23">
            <a:extLst>
              <a:ext uri="{FF2B5EF4-FFF2-40B4-BE49-F238E27FC236}">
                <a16:creationId xmlns:a16="http://schemas.microsoft.com/office/drawing/2014/main" id="{7B3D02B0-C8AD-4900-2ABF-70181BB10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633" y="1931518"/>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70">
            <a:extLst>
              <a:ext uri="{FF2B5EF4-FFF2-40B4-BE49-F238E27FC236}">
                <a16:creationId xmlns:a16="http://schemas.microsoft.com/office/drawing/2014/main" id="{EA8182A4-A7B7-8051-1661-649F044C45F7}"/>
              </a:ext>
            </a:extLst>
          </p:cNvPr>
          <p:cNvSpPr txBox="1"/>
          <p:nvPr/>
        </p:nvSpPr>
        <p:spPr>
          <a:xfrm>
            <a:off x="9030087" y="2827046"/>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72" name="Straight Arrow Connector 71">
            <a:extLst>
              <a:ext uri="{FF2B5EF4-FFF2-40B4-BE49-F238E27FC236}">
                <a16:creationId xmlns:a16="http://schemas.microsoft.com/office/drawing/2014/main" id="{3450E9AD-F635-3410-7B1B-4F375B6376D0}"/>
              </a:ext>
            </a:extLst>
          </p:cNvPr>
          <p:cNvCxnSpPr>
            <a:cxnSpLocks/>
          </p:cNvCxnSpPr>
          <p:nvPr/>
        </p:nvCxnSpPr>
        <p:spPr>
          <a:xfrm>
            <a:off x="8472588" y="3144406"/>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C6A5258-BD40-493D-3687-6C3D7564ACD8}"/>
              </a:ext>
            </a:extLst>
          </p:cNvPr>
          <p:cNvSpPr txBox="1"/>
          <p:nvPr/>
        </p:nvSpPr>
        <p:spPr>
          <a:xfrm>
            <a:off x="8167139" y="3281093"/>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cxnSp>
        <p:nvCxnSpPr>
          <p:cNvPr id="74" name="Straight Arrow Connector 73">
            <a:extLst>
              <a:ext uri="{FF2B5EF4-FFF2-40B4-BE49-F238E27FC236}">
                <a16:creationId xmlns:a16="http://schemas.microsoft.com/office/drawing/2014/main" id="{0449A7CB-790C-26E4-2AF9-43BFC03D6CB8}"/>
              </a:ext>
            </a:extLst>
          </p:cNvPr>
          <p:cNvCxnSpPr>
            <a:cxnSpLocks/>
          </p:cNvCxnSpPr>
          <p:nvPr/>
        </p:nvCxnSpPr>
        <p:spPr>
          <a:xfrm>
            <a:off x="9598427" y="3165538"/>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C89C51C-03A0-7B4D-0DFF-FED6335A4C02}"/>
              </a:ext>
            </a:extLst>
          </p:cNvPr>
          <p:cNvSpPr txBox="1"/>
          <p:nvPr/>
        </p:nvSpPr>
        <p:spPr>
          <a:xfrm>
            <a:off x="9292978" y="3302225"/>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2" name="Rectangle 1">
            <a:extLst>
              <a:ext uri="{FF2B5EF4-FFF2-40B4-BE49-F238E27FC236}">
                <a16:creationId xmlns:a16="http://schemas.microsoft.com/office/drawing/2014/main" id="{F201D268-434B-C8B6-C82D-0CD26594A796}"/>
              </a:ext>
            </a:extLst>
          </p:cNvPr>
          <p:cNvSpPr/>
          <p:nvPr/>
        </p:nvSpPr>
        <p:spPr>
          <a:xfrm>
            <a:off x="0" y="2240017"/>
            <a:ext cx="12192000" cy="2485039"/>
          </a:xfrm>
          <a:prstGeom prst="rect">
            <a:avLst/>
          </a:prstGeom>
          <a:solidFill>
            <a:schemeClr val="bg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In short, backup and recovery are </a:t>
            </a:r>
            <a:br>
              <a:rPr lang="en-US" sz="4800" dirty="0"/>
            </a:br>
            <a:r>
              <a:rPr lang="en-US" sz="4800" dirty="0"/>
              <a:t>faster and require less effort with </a:t>
            </a:r>
            <a:br>
              <a:rPr lang="en-US" sz="4800" dirty="0"/>
            </a:br>
            <a:r>
              <a:rPr lang="en-US" sz="4800" dirty="0"/>
              <a:t>Aurora than with </a:t>
            </a:r>
            <a:r>
              <a:rPr lang="en-US" sz="4800" dirty="0" err="1"/>
              <a:t>RDS</a:t>
            </a:r>
            <a:endParaRPr lang="en-US" sz="4800" dirty="0"/>
          </a:p>
        </p:txBody>
      </p:sp>
    </p:spTree>
    <p:extLst>
      <p:ext uri="{BB962C8B-B14F-4D97-AF65-F5344CB8AC3E}">
        <p14:creationId xmlns:p14="http://schemas.microsoft.com/office/powerpoint/2010/main" val="4083368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Additional Aurora Features</a:t>
            </a:r>
            <a:br>
              <a:rPr lang="en-US" dirty="0"/>
            </a:br>
            <a:r>
              <a:rPr lang="en-US" dirty="0"/>
              <a:t>Multi-Master vs. Global Database</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045032" y="1582155"/>
            <a:ext cx="4778253"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MULTI-MASTER</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4778253"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GLOBAL DATABASE</a:t>
            </a:r>
          </a:p>
        </p:txBody>
      </p:sp>
      <p:sp>
        <p:nvSpPr>
          <p:cNvPr id="10" name="TextBox 9">
            <a:extLst>
              <a:ext uri="{FF2B5EF4-FFF2-40B4-BE49-F238E27FC236}">
                <a16:creationId xmlns:a16="http://schemas.microsoft.com/office/drawing/2014/main" id="{B8C0DA1E-1D85-4FF7-BE86-93ACE7684235}"/>
              </a:ext>
            </a:extLst>
          </p:cNvPr>
          <p:cNvSpPr txBox="1"/>
          <p:nvPr/>
        </p:nvSpPr>
        <p:spPr>
          <a:xfrm>
            <a:off x="461181" y="2139846"/>
            <a:ext cx="5385612" cy="3585094"/>
          </a:xfrm>
          <a:prstGeom prst="rect">
            <a:avLst/>
          </a:prstGeom>
          <a:noFill/>
        </p:spPr>
        <p:txBody>
          <a:bodyPr vert="horz" wrap="square" lIns="0" tIns="32970" rIns="65939" bIns="32970" rtlCol="0" anchor="t" anchorCtr="0">
            <a:noAutofit/>
          </a:bodyPr>
          <a:lstStyle/>
          <a:p>
            <a:pPr lvl="0" algn="r" defTabSz="439502">
              <a:spcBef>
                <a:spcPts val="600"/>
              </a:spcBef>
              <a:spcAft>
                <a:spcPts val="600"/>
              </a:spcAft>
              <a:defRPr/>
            </a:pPr>
            <a:r>
              <a:rPr lang="en-US" sz="2000" dirty="0">
                <a:solidFill>
                  <a:srgbClr val="404040"/>
                </a:solidFill>
                <a:ea typeface="PS TT Commons" charset="0"/>
                <a:cs typeface="PS TT Commons" charset="0"/>
              </a:rPr>
              <a:t>All DB instances have read/write capability (instead of just one)</a:t>
            </a:r>
          </a:p>
          <a:p>
            <a:pPr lvl="0" algn="r" defTabSz="439502">
              <a:spcBef>
                <a:spcPts val="600"/>
              </a:spcBef>
              <a:spcAft>
                <a:spcPts val="600"/>
              </a:spcAft>
              <a:defRPr/>
            </a:pPr>
            <a:r>
              <a:rPr lang="en-US" sz="2000" dirty="0">
                <a:solidFill>
                  <a:srgbClr val="404040"/>
                </a:solidFill>
                <a:ea typeface="PS TT Commons" charset="0"/>
                <a:cs typeface="PS TT Commons" charset="0"/>
              </a:rPr>
              <a:t>Applies to a single region</a:t>
            </a:r>
          </a:p>
          <a:p>
            <a:pPr lvl="0" algn="r" defTabSz="439502">
              <a:spcBef>
                <a:spcPts val="600"/>
              </a:spcBef>
              <a:spcAft>
                <a:spcPts val="600"/>
              </a:spcAft>
              <a:defRPr/>
            </a:pPr>
            <a:r>
              <a:rPr lang="en-US" sz="2000" dirty="0">
                <a:solidFill>
                  <a:srgbClr val="404040"/>
                </a:solidFill>
                <a:ea typeface="PS TT Commons" charset="0"/>
                <a:cs typeface="PS TT Commons" charset="0"/>
              </a:rPr>
              <a:t>Failover: If a writer DB instance becomes unavailable, another writer takes over automatically</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85079" cy="2785722"/>
          </a:xfrm>
          <a:prstGeom prst="rect">
            <a:avLst/>
          </a:prstGeom>
        </p:spPr>
        <p:txBody>
          <a:bodyPr vert="horz" wrap="square" lIns="0" tIns="32970" rIns="65939" bIns="32970" rtlCol="0" anchor="t" anchorCtr="0">
            <a:noAutofit/>
          </a:bodyPr>
          <a:lstStyle/>
          <a:p>
            <a:pPr lvl="0" defTabSz="439502">
              <a:spcBef>
                <a:spcPts val="600"/>
              </a:spcBef>
              <a:spcAft>
                <a:spcPts val="600"/>
              </a:spcAft>
              <a:defRPr/>
            </a:pPr>
            <a:r>
              <a:rPr lang="en-US" sz="2000" dirty="0">
                <a:solidFill>
                  <a:srgbClr val="404040"/>
                </a:solidFill>
                <a:ea typeface="PS TT Commons" charset="0"/>
                <a:cs typeface="PS TT Commons" charset="0"/>
              </a:rPr>
              <a:t>A single Aurora database spans multiple regions (up to 5) (i.e., replicas are in other regions)</a:t>
            </a:r>
          </a:p>
          <a:p>
            <a:pPr lvl="0" defTabSz="439502">
              <a:spcBef>
                <a:spcPts val="600"/>
              </a:spcBef>
              <a:spcAft>
                <a:spcPts val="600"/>
              </a:spcAft>
              <a:defRPr/>
            </a:pPr>
            <a:r>
              <a:rPr lang="en-US" sz="2000" dirty="0">
                <a:solidFill>
                  <a:srgbClr val="404040"/>
                </a:solidFill>
                <a:ea typeface="PS TT Commons" charset="0"/>
                <a:cs typeface="PS TT Commons" charset="0"/>
              </a:rPr>
              <a:t>Writes are issued to primary region, then replicating to other regions (with no impact to performance)</a:t>
            </a:r>
          </a:p>
          <a:p>
            <a:pPr lvl="0" defTabSz="439502">
              <a:spcBef>
                <a:spcPts val="600"/>
              </a:spcBef>
              <a:spcAft>
                <a:spcPts val="600"/>
              </a:spcAft>
              <a:defRPr/>
            </a:pPr>
            <a:r>
              <a:rPr lang="en-US" sz="2000" dirty="0">
                <a:solidFill>
                  <a:srgbClr val="404040"/>
                </a:solidFill>
                <a:ea typeface="PS TT Commons" charset="0"/>
                <a:cs typeface="PS TT Commons" charset="0"/>
              </a:rPr>
              <a:t>Failover: A secondary region is promoted to primary region </a:t>
            </a:r>
            <a:endParaRPr lang="en-US" sz="1600" dirty="0">
              <a:solidFill>
                <a:srgbClr val="404040"/>
              </a:solidFill>
              <a:ea typeface="PS TT Commons" charset="0"/>
              <a:cs typeface="PS TT Commons" charset="0"/>
            </a:endParaRPr>
          </a:p>
          <a:p>
            <a:pPr lvl="0" defTabSz="439502">
              <a:spcBef>
                <a:spcPts val="600"/>
              </a:spcBef>
              <a:spcAft>
                <a:spcPts val="600"/>
              </a:spcAft>
              <a:defRPr/>
            </a:pPr>
            <a:endParaRPr lang="en-US" sz="2000" dirty="0">
              <a:solidFill>
                <a:srgbClr val="404040"/>
              </a:solidFill>
              <a:ea typeface="PS TT Commons" charset="0"/>
              <a:cs typeface="PS TT Commons" charset="0"/>
            </a:endParaRPr>
          </a:p>
        </p:txBody>
      </p:sp>
    </p:spTree>
    <p:extLst>
      <p:ext uri="{BB962C8B-B14F-4D97-AF65-F5344CB8AC3E}">
        <p14:creationId xmlns:p14="http://schemas.microsoft.com/office/powerpoint/2010/main" val="294842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196404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239603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Aurora DB Cluster</a:t>
            </a:r>
          </a:p>
        </p:txBody>
      </p:sp>
      <p:sp>
        <p:nvSpPr>
          <p:cNvPr id="4" name="Rectangle 3">
            <a:extLst>
              <a:ext uri="{FF2B5EF4-FFF2-40B4-BE49-F238E27FC236}">
                <a16:creationId xmlns:a16="http://schemas.microsoft.com/office/drawing/2014/main" id="{BF5EB85D-8BAC-061E-5B55-F92B4CD81FF5}"/>
              </a:ext>
            </a:extLst>
          </p:cNvPr>
          <p:cNvSpPr/>
          <p:nvPr/>
        </p:nvSpPr>
        <p:spPr>
          <a:xfrm>
            <a:off x="483009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3C767DA3-98B9-28D8-A604-67725133CBDB}"/>
              </a:ext>
            </a:extLst>
          </p:cNvPr>
          <p:cNvSpPr txBox="1"/>
          <p:nvPr/>
        </p:nvSpPr>
        <p:spPr>
          <a:xfrm>
            <a:off x="526208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4" name="Rectangle 13">
            <a:extLst>
              <a:ext uri="{FF2B5EF4-FFF2-40B4-BE49-F238E27FC236}">
                <a16:creationId xmlns:a16="http://schemas.microsoft.com/office/drawing/2014/main" id="{ECA9921F-C136-093E-7570-22F9EA04B659}"/>
              </a:ext>
            </a:extLst>
          </p:cNvPr>
          <p:cNvSpPr/>
          <p:nvPr/>
        </p:nvSpPr>
        <p:spPr>
          <a:xfrm>
            <a:off x="779390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91E136CF-E15B-C331-3605-7EECD1A6A597}"/>
              </a:ext>
            </a:extLst>
          </p:cNvPr>
          <p:cNvSpPr txBox="1"/>
          <p:nvPr/>
        </p:nvSpPr>
        <p:spPr>
          <a:xfrm>
            <a:off x="822589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3</a:t>
            </a:r>
          </a:p>
        </p:txBody>
      </p:sp>
      <p:pic>
        <p:nvPicPr>
          <p:cNvPr id="16" name="Graphic 23">
            <a:extLst>
              <a:ext uri="{FF2B5EF4-FFF2-40B4-BE49-F238E27FC236}">
                <a16:creationId xmlns:a16="http://schemas.microsoft.com/office/drawing/2014/main" id="{64A778DC-F707-4AAA-FDE8-E3481D1EB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5"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3B59ACA-9C2C-E675-4962-B92497E6F841}"/>
              </a:ext>
            </a:extLst>
          </p:cNvPr>
          <p:cNvSpPr txBox="1"/>
          <p:nvPr/>
        </p:nvSpPr>
        <p:spPr>
          <a:xfrm>
            <a:off x="2640309"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FF9900"/>
                </a:solidFill>
                <a:latin typeface="+mj-lt"/>
                <a:ea typeface="PS TT Commons" charset="0"/>
                <a:cs typeface="PS TT Commons" charset="0"/>
              </a:rPr>
              <a:t>Primary</a:t>
            </a:r>
            <a:r>
              <a:rPr lang="en-US" sz="1600" dirty="0">
                <a:solidFill>
                  <a:srgbClr val="E5E5E5">
                    <a:lumMod val="10000"/>
                  </a:srgbClr>
                </a:solidFill>
                <a:latin typeface="+mj-lt"/>
                <a:ea typeface="PS TT Commons" charset="0"/>
                <a:cs typeface="PS TT Commons" charset="0"/>
              </a:rPr>
              <a:t> instance</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2" name="Rectangle 21">
            <a:extLst>
              <a:ext uri="{FF2B5EF4-FFF2-40B4-BE49-F238E27FC236}">
                <a16:creationId xmlns:a16="http://schemas.microsoft.com/office/drawing/2014/main" id="{BA95BA75-764D-C0FE-9BD0-E81EA48E5FB2}"/>
              </a:ext>
            </a:extLst>
          </p:cNvPr>
          <p:cNvSpPr/>
          <p:nvPr/>
        </p:nvSpPr>
        <p:spPr>
          <a:xfrm flipH="1">
            <a:off x="1775210" y="4251174"/>
            <a:ext cx="8641580" cy="1404560"/>
          </a:xfrm>
          <a:prstGeom prst="rect">
            <a:avLst/>
          </a:prstGeom>
          <a:pattFill prst="pct5">
            <a:fgClr>
              <a:srgbClr val="248814"/>
            </a:fgClr>
            <a:bgClr>
              <a:schemeClr val="bg1"/>
            </a:bgClr>
          </a:patt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3" name="Graphic 7">
            <a:extLst>
              <a:ext uri="{FF2B5EF4-FFF2-40B4-BE49-F238E27FC236}">
                <a16:creationId xmlns:a16="http://schemas.microsoft.com/office/drawing/2014/main" id="{7313B936-0E2A-AF72-52DF-67633AB5C46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0467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7">
            <a:extLst>
              <a:ext uri="{FF2B5EF4-FFF2-40B4-BE49-F238E27FC236}">
                <a16:creationId xmlns:a16="http://schemas.microsoft.com/office/drawing/2014/main" id="{1D9EA2C4-3F73-A83E-0122-DD9B51BBD0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56612"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a:extLst>
              <a:ext uri="{FF2B5EF4-FFF2-40B4-BE49-F238E27FC236}">
                <a16:creationId xmlns:a16="http://schemas.microsoft.com/office/drawing/2014/main" id="{3617007D-87F0-42AC-9F12-043497736554}"/>
              </a:ext>
            </a:extLst>
          </p:cNvPr>
          <p:cNvCxnSpPr>
            <a:cxnSpLocks/>
          </p:cNvCxnSpPr>
          <p:nvPr/>
        </p:nvCxnSpPr>
        <p:spPr>
          <a:xfrm>
            <a:off x="2981593" y="3467100"/>
            <a:ext cx="0" cy="7320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44BC37-EDCC-2B71-5E1F-4CC5680F3556}"/>
              </a:ext>
            </a:extLst>
          </p:cNvPr>
          <p:cNvSpPr txBox="1"/>
          <p:nvPr/>
        </p:nvSpPr>
        <p:spPr>
          <a:xfrm>
            <a:off x="2590393"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4" name="Straight Arrow Connector 43">
            <a:extLst>
              <a:ext uri="{FF2B5EF4-FFF2-40B4-BE49-F238E27FC236}">
                <a16:creationId xmlns:a16="http://schemas.microsoft.com/office/drawing/2014/main" id="{DF579BF0-4AAF-C72D-D106-41AB9D9A6984}"/>
              </a:ext>
            </a:extLst>
          </p:cNvPr>
          <p:cNvCxnSpPr>
            <a:cxnSpLocks/>
          </p:cNvCxnSpPr>
          <p:nvPr/>
        </p:nvCxnSpPr>
        <p:spPr>
          <a:xfrm>
            <a:off x="3363583" y="3467100"/>
            <a:ext cx="0" cy="732027"/>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086269F-13CE-C9B6-4DA7-EDDFCBDA3101}"/>
              </a:ext>
            </a:extLst>
          </p:cNvPr>
          <p:cNvSpPr txBox="1"/>
          <p:nvPr/>
        </p:nvSpPr>
        <p:spPr>
          <a:xfrm>
            <a:off x="2692085" y="3635830"/>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46" name="TextBox 45">
            <a:extLst>
              <a:ext uri="{FF2B5EF4-FFF2-40B4-BE49-F238E27FC236}">
                <a16:creationId xmlns:a16="http://schemas.microsoft.com/office/drawing/2014/main" id="{70B237E0-F52D-48B6-F1C6-CF82F3B5D330}"/>
              </a:ext>
            </a:extLst>
          </p:cNvPr>
          <p:cNvSpPr txBox="1"/>
          <p:nvPr/>
        </p:nvSpPr>
        <p:spPr>
          <a:xfrm>
            <a:off x="3059425" y="3807424"/>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47" name="Graphic 23">
            <a:extLst>
              <a:ext uri="{FF2B5EF4-FFF2-40B4-BE49-F238E27FC236}">
                <a16:creationId xmlns:a16="http://schemas.microsoft.com/office/drawing/2014/main" id="{162C0084-A260-54EF-6B66-1C80F6B23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331"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8BB742D8-DFE9-69BB-09A2-64791C6DDF02}"/>
              </a:ext>
            </a:extLst>
          </p:cNvPr>
          <p:cNvSpPr txBox="1"/>
          <p:nvPr/>
        </p:nvSpPr>
        <p:spPr>
          <a:xfrm>
            <a:off x="5573785"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9" name="Straight Arrow Connector 48">
            <a:extLst>
              <a:ext uri="{FF2B5EF4-FFF2-40B4-BE49-F238E27FC236}">
                <a16:creationId xmlns:a16="http://schemas.microsoft.com/office/drawing/2014/main" id="{8D6E232E-6B89-DCC3-401D-1D721BC5595E}"/>
              </a:ext>
            </a:extLst>
          </p:cNvPr>
          <p:cNvCxnSpPr>
            <a:cxnSpLocks/>
          </p:cNvCxnSpPr>
          <p:nvPr/>
        </p:nvCxnSpPr>
        <p:spPr>
          <a:xfrm>
            <a:off x="5915069" y="3149600"/>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88FFD0-B3C7-3508-769A-8F6C94C35DEF}"/>
              </a:ext>
            </a:extLst>
          </p:cNvPr>
          <p:cNvCxnSpPr>
            <a:cxnSpLocks/>
          </p:cNvCxnSpPr>
          <p:nvPr/>
        </p:nvCxnSpPr>
        <p:spPr>
          <a:xfrm>
            <a:off x="3833497" y="3307644"/>
            <a:ext cx="2262503" cy="1140178"/>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A0408F7-C721-EAE1-6C45-13C49344CBF0}"/>
              </a:ext>
            </a:extLst>
          </p:cNvPr>
          <p:cNvSpPr txBox="1"/>
          <p:nvPr/>
        </p:nvSpPr>
        <p:spPr>
          <a:xfrm>
            <a:off x="5609620" y="3286287"/>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52" name="TextBox 51">
            <a:extLst>
              <a:ext uri="{FF2B5EF4-FFF2-40B4-BE49-F238E27FC236}">
                <a16:creationId xmlns:a16="http://schemas.microsoft.com/office/drawing/2014/main" id="{7FED7CA2-0FA7-A08E-756E-FD6CEB64CD19}"/>
              </a:ext>
            </a:extLst>
          </p:cNvPr>
          <p:cNvSpPr txBox="1"/>
          <p:nvPr/>
        </p:nvSpPr>
        <p:spPr>
          <a:xfrm>
            <a:off x="4894649"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55" name="Graphic 7">
            <a:extLst>
              <a:ext uri="{FF2B5EF4-FFF2-40B4-BE49-F238E27FC236}">
                <a16:creationId xmlns:a16="http://schemas.microsoft.com/office/drawing/2014/main" id="{157FC9FC-E7CA-B6C0-7D15-631B5DE85AB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344024"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7">
            <a:extLst>
              <a:ext uri="{FF2B5EF4-FFF2-40B4-BE49-F238E27FC236}">
                <a16:creationId xmlns:a16="http://schemas.microsoft.com/office/drawing/2014/main" id="{F0B22CE9-14D2-6BB8-95E2-E6C4A33142D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19595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09B1500-DBEE-E6A7-CD95-2D6754D6AB8A}"/>
              </a:ext>
            </a:extLst>
          </p:cNvPr>
          <p:cNvSpPr txBox="1"/>
          <p:nvPr/>
        </p:nvSpPr>
        <p:spPr>
          <a:xfrm>
            <a:off x="5429739"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61" name="Graphic 7">
            <a:extLst>
              <a:ext uri="{FF2B5EF4-FFF2-40B4-BE49-F238E27FC236}">
                <a16:creationId xmlns:a16="http://schemas.microsoft.com/office/drawing/2014/main" id="{E9DE7F7E-7FF2-A16E-5396-2A31FD11595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387918"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7">
            <a:extLst>
              <a:ext uri="{FF2B5EF4-FFF2-40B4-BE49-F238E27FC236}">
                <a16:creationId xmlns:a16="http://schemas.microsoft.com/office/drawing/2014/main" id="{152A8E84-DA8D-E909-7894-A7ACA3A20F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239852"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272B120-AF6D-6571-F561-5759CE599DF5}"/>
              </a:ext>
            </a:extLst>
          </p:cNvPr>
          <p:cNvSpPr txBox="1"/>
          <p:nvPr/>
        </p:nvSpPr>
        <p:spPr>
          <a:xfrm>
            <a:off x="8473633" y="530588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64" name="Straight Arrow Connector 63">
            <a:extLst>
              <a:ext uri="{FF2B5EF4-FFF2-40B4-BE49-F238E27FC236}">
                <a16:creationId xmlns:a16="http://schemas.microsoft.com/office/drawing/2014/main" id="{3BBE09FA-C7E3-D40C-A37E-378F9FDB91D1}"/>
              </a:ext>
            </a:extLst>
          </p:cNvPr>
          <p:cNvCxnSpPr>
            <a:cxnSpLocks/>
            <a:stCxn id="21" idx="3"/>
          </p:cNvCxnSpPr>
          <p:nvPr/>
        </p:nvCxnSpPr>
        <p:spPr>
          <a:xfrm>
            <a:off x="3919421" y="3140849"/>
            <a:ext cx="5290986" cy="1350523"/>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B63D235-9756-0AC7-CDC6-9B530D209B7B}"/>
              </a:ext>
            </a:extLst>
          </p:cNvPr>
          <p:cNvSpPr txBox="1"/>
          <p:nvPr/>
        </p:nvSpPr>
        <p:spPr>
          <a:xfrm>
            <a:off x="6973235"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68" name="Graphic 23">
            <a:extLst>
              <a:ext uri="{FF2B5EF4-FFF2-40B4-BE49-F238E27FC236}">
                <a16:creationId xmlns:a16="http://schemas.microsoft.com/office/drawing/2014/main" id="{BDB0FA46-0E53-B684-F2B1-FDD7DA8EA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91" y="1929166"/>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5251AA40-152F-A014-89CF-B57F82E5AFB5}"/>
              </a:ext>
            </a:extLst>
          </p:cNvPr>
          <p:cNvSpPr txBox="1"/>
          <p:nvPr/>
        </p:nvSpPr>
        <p:spPr>
          <a:xfrm>
            <a:off x="7894145" y="2824694"/>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70" name="Graphic 23">
            <a:extLst>
              <a:ext uri="{FF2B5EF4-FFF2-40B4-BE49-F238E27FC236}">
                <a16:creationId xmlns:a16="http://schemas.microsoft.com/office/drawing/2014/main" id="{7B3D02B0-C8AD-4900-2ABF-70181BB10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633" y="1931518"/>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70">
            <a:extLst>
              <a:ext uri="{FF2B5EF4-FFF2-40B4-BE49-F238E27FC236}">
                <a16:creationId xmlns:a16="http://schemas.microsoft.com/office/drawing/2014/main" id="{EA8182A4-A7B7-8051-1661-649F044C45F7}"/>
              </a:ext>
            </a:extLst>
          </p:cNvPr>
          <p:cNvSpPr txBox="1"/>
          <p:nvPr/>
        </p:nvSpPr>
        <p:spPr>
          <a:xfrm>
            <a:off x="9030087" y="2827046"/>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72" name="Straight Arrow Connector 71">
            <a:extLst>
              <a:ext uri="{FF2B5EF4-FFF2-40B4-BE49-F238E27FC236}">
                <a16:creationId xmlns:a16="http://schemas.microsoft.com/office/drawing/2014/main" id="{3450E9AD-F635-3410-7B1B-4F375B6376D0}"/>
              </a:ext>
            </a:extLst>
          </p:cNvPr>
          <p:cNvCxnSpPr>
            <a:cxnSpLocks/>
          </p:cNvCxnSpPr>
          <p:nvPr/>
        </p:nvCxnSpPr>
        <p:spPr>
          <a:xfrm>
            <a:off x="8472588" y="3144406"/>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C6A5258-BD40-493D-3687-6C3D7564ACD8}"/>
              </a:ext>
            </a:extLst>
          </p:cNvPr>
          <p:cNvSpPr txBox="1"/>
          <p:nvPr/>
        </p:nvSpPr>
        <p:spPr>
          <a:xfrm>
            <a:off x="8167139" y="3281093"/>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cxnSp>
        <p:nvCxnSpPr>
          <p:cNvPr id="74" name="Straight Arrow Connector 73">
            <a:extLst>
              <a:ext uri="{FF2B5EF4-FFF2-40B4-BE49-F238E27FC236}">
                <a16:creationId xmlns:a16="http://schemas.microsoft.com/office/drawing/2014/main" id="{0449A7CB-790C-26E4-2AF9-43BFC03D6CB8}"/>
              </a:ext>
            </a:extLst>
          </p:cNvPr>
          <p:cNvCxnSpPr>
            <a:cxnSpLocks/>
          </p:cNvCxnSpPr>
          <p:nvPr/>
        </p:nvCxnSpPr>
        <p:spPr>
          <a:xfrm>
            <a:off x="9598427" y="3165538"/>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C89C51C-03A0-7B4D-0DFF-FED6335A4C02}"/>
              </a:ext>
            </a:extLst>
          </p:cNvPr>
          <p:cNvSpPr txBox="1"/>
          <p:nvPr/>
        </p:nvSpPr>
        <p:spPr>
          <a:xfrm>
            <a:off x="9292978" y="3302225"/>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Tree>
    <p:extLst>
      <p:ext uri="{BB962C8B-B14F-4D97-AF65-F5344CB8AC3E}">
        <p14:creationId xmlns:p14="http://schemas.microsoft.com/office/powerpoint/2010/main" val="2033550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196404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239603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Aurora DB Cluster</a:t>
            </a:r>
          </a:p>
        </p:txBody>
      </p:sp>
      <p:sp>
        <p:nvSpPr>
          <p:cNvPr id="4" name="Rectangle 3">
            <a:extLst>
              <a:ext uri="{FF2B5EF4-FFF2-40B4-BE49-F238E27FC236}">
                <a16:creationId xmlns:a16="http://schemas.microsoft.com/office/drawing/2014/main" id="{BF5EB85D-8BAC-061E-5B55-F92B4CD81FF5}"/>
              </a:ext>
            </a:extLst>
          </p:cNvPr>
          <p:cNvSpPr/>
          <p:nvPr/>
        </p:nvSpPr>
        <p:spPr>
          <a:xfrm>
            <a:off x="483009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3C767DA3-98B9-28D8-A604-67725133CBDB}"/>
              </a:ext>
            </a:extLst>
          </p:cNvPr>
          <p:cNvSpPr txBox="1"/>
          <p:nvPr/>
        </p:nvSpPr>
        <p:spPr>
          <a:xfrm>
            <a:off x="526208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4" name="Rectangle 13">
            <a:extLst>
              <a:ext uri="{FF2B5EF4-FFF2-40B4-BE49-F238E27FC236}">
                <a16:creationId xmlns:a16="http://schemas.microsoft.com/office/drawing/2014/main" id="{ECA9921F-C136-093E-7570-22F9EA04B659}"/>
              </a:ext>
            </a:extLst>
          </p:cNvPr>
          <p:cNvSpPr/>
          <p:nvPr/>
        </p:nvSpPr>
        <p:spPr>
          <a:xfrm>
            <a:off x="779390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91E136CF-E15B-C331-3605-7EECD1A6A597}"/>
              </a:ext>
            </a:extLst>
          </p:cNvPr>
          <p:cNvSpPr txBox="1"/>
          <p:nvPr/>
        </p:nvSpPr>
        <p:spPr>
          <a:xfrm>
            <a:off x="822589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3</a:t>
            </a:r>
          </a:p>
        </p:txBody>
      </p:sp>
      <p:pic>
        <p:nvPicPr>
          <p:cNvPr id="16" name="Graphic 23">
            <a:extLst>
              <a:ext uri="{FF2B5EF4-FFF2-40B4-BE49-F238E27FC236}">
                <a16:creationId xmlns:a16="http://schemas.microsoft.com/office/drawing/2014/main" id="{64A778DC-F707-4AAA-FDE8-E3481D1EB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5"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3B59ACA-9C2C-E675-4962-B92497E6F841}"/>
              </a:ext>
            </a:extLst>
          </p:cNvPr>
          <p:cNvSpPr txBox="1"/>
          <p:nvPr/>
        </p:nvSpPr>
        <p:spPr>
          <a:xfrm>
            <a:off x="2640309"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FF9900"/>
                </a:solidFill>
                <a:latin typeface="+mj-lt"/>
                <a:ea typeface="PS TT Commons" charset="0"/>
                <a:cs typeface="PS TT Commons" charset="0"/>
              </a:rPr>
              <a:t>Primary</a:t>
            </a:r>
            <a:r>
              <a:rPr lang="en-US" sz="1600" dirty="0">
                <a:solidFill>
                  <a:srgbClr val="E5E5E5">
                    <a:lumMod val="10000"/>
                  </a:srgbClr>
                </a:solidFill>
                <a:latin typeface="+mj-lt"/>
                <a:ea typeface="PS TT Commons" charset="0"/>
                <a:cs typeface="PS TT Commons" charset="0"/>
              </a:rPr>
              <a:t> instance</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2" name="Rectangle 21">
            <a:extLst>
              <a:ext uri="{FF2B5EF4-FFF2-40B4-BE49-F238E27FC236}">
                <a16:creationId xmlns:a16="http://schemas.microsoft.com/office/drawing/2014/main" id="{BA95BA75-764D-C0FE-9BD0-E81EA48E5FB2}"/>
              </a:ext>
            </a:extLst>
          </p:cNvPr>
          <p:cNvSpPr/>
          <p:nvPr/>
        </p:nvSpPr>
        <p:spPr>
          <a:xfrm flipH="1">
            <a:off x="1775210" y="4251174"/>
            <a:ext cx="8641580" cy="1404560"/>
          </a:xfrm>
          <a:prstGeom prst="rect">
            <a:avLst/>
          </a:prstGeom>
          <a:pattFill prst="pct5">
            <a:fgClr>
              <a:srgbClr val="248814"/>
            </a:fgClr>
            <a:bgClr>
              <a:schemeClr val="bg1"/>
            </a:bgClr>
          </a:patt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3" name="Graphic 7">
            <a:extLst>
              <a:ext uri="{FF2B5EF4-FFF2-40B4-BE49-F238E27FC236}">
                <a16:creationId xmlns:a16="http://schemas.microsoft.com/office/drawing/2014/main" id="{7313B936-0E2A-AF72-52DF-67633AB5C46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0467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7">
            <a:extLst>
              <a:ext uri="{FF2B5EF4-FFF2-40B4-BE49-F238E27FC236}">
                <a16:creationId xmlns:a16="http://schemas.microsoft.com/office/drawing/2014/main" id="{1D9EA2C4-3F73-A83E-0122-DD9B51BBD0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56612"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a:extLst>
              <a:ext uri="{FF2B5EF4-FFF2-40B4-BE49-F238E27FC236}">
                <a16:creationId xmlns:a16="http://schemas.microsoft.com/office/drawing/2014/main" id="{3617007D-87F0-42AC-9F12-043497736554}"/>
              </a:ext>
            </a:extLst>
          </p:cNvPr>
          <p:cNvCxnSpPr>
            <a:cxnSpLocks/>
          </p:cNvCxnSpPr>
          <p:nvPr/>
        </p:nvCxnSpPr>
        <p:spPr>
          <a:xfrm>
            <a:off x="2981593" y="3467100"/>
            <a:ext cx="0" cy="7320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44BC37-EDCC-2B71-5E1F-4CC5680F3556}"/>
              </a:ext>
            </a:extLst>
          </p:cNvPr>
          <p:cNvSpPr txBox="1"/>
          <p:nvPr/>
        </p:nvSpPr>
        <p:spPr>
          <a:xfrm>
            <a:off x="2590393"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4" name="Straight Arrow Connector 43">
            <a:extLst>
              <a:ext uri="{FF2B5EF4-FFF2-40B4-BE49-F238E27FC236}">
                <a16:creationId xmlns:a16="http://schemas.microsoft.com/office/drawing/2014/main" id="{DF579BF0-4AAF-C72D-D106-41AB9D9A6984}"/>
              </a:ext>
            </a:extLst>
          </p:cNvPr>
          <p:cNvCxnSpPr>
            <a:cxnSpLocks/>
          </p:cNvCxnSpPr>
          <p:nvPr/>
        </p:nvCxnSpPr>
        <p:spPr>
          <a:xfrm>
            <a:off x="3363583" y="3467100"/>
            <a:ext cx="0" cy="732027"/>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086269F-13CE-C9B6-4DA7-EDDFCBDA3101}"/>
              </a:ext>
            </a:extLst>
          </p:cNvPr>
          <p:cNvSpPr txBox="1"/>
          <p:nvPr/>
        </p:nvSpPr>
        <p:spPr>
          <a:xfrm>
            <a:off x="2692085" y="3635830"/>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46" name="TextBox 45">
            <a:extLst>
              <a:ext uri="{FF2B5EF4-FFF2-40B4-BE49-F238E27FC236}">
                <a16:creationId xmlns:a16="http://schemas.microsoft.com/office/drawing/2014/main" id="{70B237E0-F52D-48B6-F1C6-CF82F3B5D330}"/>
              </a:ext>
            </a:extLst>
          </p:cNvPr>
          <p:cNvSpPr txBox="1"/>
          <p:nvPr/>
        </p:nvSpPr>
        <p:spPr>
          <a:xfrm>
            <a:off x="3059425" y="3807424"/>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47" name="Graphic 23">
            <a:extLst>
              <a:ext uri="{FF2B5EF4-FFF2-40B4-BE49-F238E27FC236}">
                <a16:creationId xmlns:a16="http://schemas.microsoft.com/office/drawing/2014/main" id="{162C0084-A260-54EF-6B66-1C80F6B23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331"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8BB742D8-DFE9-69BB-09A2-64791C6DDF02}"/>
              </a:ext>
            </a:extLst>
          </p:cNvPr>
          <p:cNvSpPr txBox="1"/>
          <p:nvPr/>
        </p:nvSpPr>
        <p:spPr>
          <a:xfrm>
            <a:off x="5573785"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55" name="Graphic 7">
            <a:extLst>
              <a:ext uri="{FF2B5EF4-FFF2-40B4-BE49-F238E27FC236}">
                <a16:creationId xmlns:a16="http://schemas.microsoft.com/office/drawing/2014/main" id="{157FC9FC-E7CA-B6C0-7D15-631B5DE85AB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344024"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7">
            <a:extLst>
              <a:ext uri="{FF2B5EF4-FFF2-40B4-BE49-F238E27FC236}">
                <a16:creationId xmlns:a16="http://schemas.microsoft.com/office/drawing/2014/main" id="{F0B22CE9-14D2-6BB8-95E2-E6C4A33142D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19595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09B1500-DBEE-E6A7-CD95-2D6754D6AB8A}"/>
              </a:ext>
            </a:extLst>
          </p:cNvPr>
          <p:cNvSpPr txBox="1"/>
          <p:nvPr/>
        </p:nvSpPr>
        <p:spPr>
          <a:xfrm>
            <a:off x="5429739"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61" name="Graphic 7">
            <a:extLst>
              <a:ext uri="{FF2B5EF4-FFF2-40B4-BE49-F238E27FC236}">
                <a16:creationId xmlns:a16="http://schemas.microsoft.com/office/drawing/2014/main" id="{E9DE7F7E-7FF2-A16E-5396-2A31FD11595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387918"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7">
            <a:extLst>
              <a:ext uri="{FF2B5EF4-FFF2-40B4-BE49-F238E27FC236}">
                <a16:creationId xmlns:a16="http://schemas.microsoft.com/office/drawing/2014/main" id="{152A8E84-DA8D-E909-7894-A7ACA3A20F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239852"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272B120-AF6D-6571-F561-5759CE599DF5}"/>
              </a:ext>
            </a:extLst>
          </p:cNvPr>
          <p:cNvSpPr txBox="1"/>
          <p:nvPr/>
        </p:nvSpPr>
        <p:spPr>
          <a:xfrm>
            <a:off x="8473633" y="530588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68" name="Graphic 23">
            <a:extLst>
              <a:ext uri="{FF2B5EF4-FFF2-40B4-BE49-F238E27FC236}">
                <a16:creationId xmlns:a16="http://schemas.microsoft.com/office/drawing/2014/main" id="{BDB0FA46-0E53-B684-F2B1-FDD7DA8EA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91" y="1929166"/>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5251AA40-152F-A014-89CF-B57F82E5AFB5}"/>
              </a:ext>
            </a:extLst>
          </p:cNvPr>
          <p:cNvSpPr txBox="1"/>
          <p:nvPr/>
        </p:nvSpPr>
        <p:spPr>
          <a:xfrm>
            <a:off x="7894145" y="2824694"/>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70" name="Graphic 23">
            <a:extLst>
              <a:ext uri="{FF2B5EF4-FFF2-40B4-BE49-F238E27FC236}">
                <a16:creationId xmlns:a16="http://schemas.microsoft.com/office/drawing/2014/main" id="{7B3D02B0-C8AD-4900-2ABF-70181BB10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633" y="1931518"/>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70">
            <a:extLst>
              <a:ext uri="{FF2B5EF4-FFF2-40B4-BE49-F238E27FC236}">
                <a16:creationId xmlns:a16="http://schemas.microsoft.com/office/drawing/2014/main" id="{EA8182A4-A7B7-8051-1661-649F044C45F7}"/>
              </a:ext>
            </a:extLst>
          </p:cNvPr>
          <p:cNvSpPr txBox="1"/>
          <p:nvPr/>
        </p:nvSpPr>
        <p:spPr>
          <a:xfrm>
            <a:off x="9030087" y="2827046"/>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2" name="Straight Arrow Connector 1">
            <a:extLst>
              <a:ext uri="{FF2B5EF4-FFF2-40B4-BE49-F238E27FC236}">
                <a16:creationId xmlns:a16="http://schemas.microsoft.com/office/drawing/2014/main" id="{C3F14CD0-8AE2-1D55-5380-CDEF1B3EF152}"/>
              </a:ext>
            </a:extLst>
          </p:cNvPr>
          <p:cNvCxnSpPr>
            <a:cxnSpLocks/>
          </p:cNvCxnSpPr>
          <p:nvPr/>
        </p:nvCxnSpPr>
        <p:spPr>
          <a:xfrm>
            <a:off x="5895812" y="3206496"/>
            <a:ext cx="0" cy="976820"/>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2A6DE09-5609-00AF-59C7-485F74ADE16A}"/>
              </a:ext>
            </a:extLst>
          </p:cNvPr>
          <p:cNvCxnSpPr>
            <a:cxnSpLocks/>
          </p:cNvCxnSpPr>
          <p:nvPr/>
        </p:nvCxnSpPr>
        <p:spPr>
          <a:xfrm>
            <a:off x="6277802" y="3230880"/>
            <a:ext cx="0" cy="952436"/>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DFE1CC-DFC6-F01A-E805-E484EEE2F07F}"/>
              </a:ext>
            </a:extLst>
          </p:cNvPr>
          <p:cNvSpPr txBox="1"/>
          <p:nvPr/>
        </p:nvSpPr>
        <p:spPr>
          <a:xfrm>
            <a:off x="5606304" y="3620019"/>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10" name="TextBox 9">
            <a:extLst>
              <a:ext uri="{FF2B5EF4-FFF2-40B4-BE49-F238E27FC236}">
                <a16:creationId xmlns:a16="http://schemas.microsoft.com/office/drawing/2014/main" id="{664E38EF-1EC8-DE23-E7A9-40798DEF97BC}"/>
              </a:ext>
            </a:extLst>
          </p:cNvPr>
          <p:cNvSpPr txBox="1"/>
          <p:nvPr/>
        </p:nvSpPr>
        <p:spPr>
          <a:xfrm>
            <a:off x="5973644" y="3791613"/>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cxnSp>
        <p:nvCxnSpPr>
          <p:cNvPr id="28" name="Straight Arrow Connector 27">
            <a:extLst>
              <a:ext uri="{FF2B5EF4-FFF2-40B4-BE49-F238E27FC236}">
                <a16:creationId xmlns:a16="http://schemas.microsoft.com/office/drawing/2014/main" id="{F7F4DF00-50E0-8D39-AA01-7D76CA0A21F4}"/>
              </a:ext>
            </a:extLst>
          </p:cNvPr>
          <p:cNvCxnSpPr>
            <a:cxnSpLocks/>
          </p:cNvCxnSpPr>
          <p:nvPr/>
        </p:nvCxnSpPr>
        <p:spPr>
          <a:xfrm>
            <a:off x="8909225" y="3152713"/>
            <a:ext cx="0" cy="976820"/>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710A2D9-E92D-969F-E5BD-352A363039F0}"/>
              </a:ext>
            </a:extLst>
          </p:cNvPr>
          <p:cNvCxnSpPr>
            <a:cxnSpLocks/>
          </p:cNvCxnSpPr>
          <p:nvPr/>
        </p:nvCxnSpPr>
        <p:spPr>
          <a:xfrm>
            <a:off x="9291215" y="3177097"/>
            <a:ext cx="0" cy="952436"/>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78F87DB-3D1F-C0F4-73BC-B715EE9EBB42}"/>
              </a:ext>
            </a:extLst>
          </p:cNvPr>
          <p:cNvSpPr txBox="1"/>
          <p:nvPr/>
        </p:nvSpPr>
        <p:spPr>
          <a:xfrm>
            <a:off x="8619717" y="3566236"/>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31" name="TextBox 30">
            <a:extLst>
              <a:ext uri="{FF2B5EF4-FFF2-40B4-BE49-F238E27FC236}">
                <a16:creationId xmlns:a16="http://schemas.microsoft.com/office/drawing/2014/main" id="{BBCDF854-4B77-3FEF-F0D8-AD8A7FF1988A}"/>
              </a:ext>
            </a:extLst>
          </p:cNvPr>
          <p:cNvSpPr txBox="1"/>
          <p:nvPr/>
        </p:nvSpPr>
        <p:spPr>
          <a:xfrm>
            <a:off x="8987057" y="3737830"/>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spTree>
    <p:extLst>
      <p:ext uri="{BB962C8B-B14F-4D97-AF65-F5344CB8AC3E}">
        <p14:creationId xmlns:p14="http://schemas.microsoft.com/office/powerpoint/2010/main" val="1499051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Additional Aurora Features</a:t>
            </a:r>
            <a:br>
              <a:rPr lang="en-US" dirty="0"/>
            </a:br>
            <a:r>
              <a:rPr lang="en-US" dirty="0"/>
              <a:t>Multi-Master vs. Global Database</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045032" y="1582155"/>
            <a:ext cx="4778253"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MULTI-MASTER</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4778253"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GLOBAL DATABASE</a:t>
            </a:r>
          </a:p>
        </p:txBody>
      </p:sp>
      <p:sp>
        <p:nvSpPr>
          <p:cNvPr id="10" name="TextBox 9">
            <a:extLst>
              <a:ext uri="{FF2B5EF4-FFF2-40B4-BE49-F238E27FC236}">
                <a16:creationId xmlns:a16="http://schemas.microsoft.com/office/drawing/2014/main" id="{B8C0DA1E-1D85-4FF7-BE86-93ACE7684235}"/>
              </a:ext>
            </a:extLst>
          </p:cNvPr>
          <p:cNvSpPr txBox="1"/>
          <p:nvPr/>
        </p:nvSpPr>
        <p:spPr>
          <a:xfrm>
            <a:off x="461181" y="2139846"/>
            <a:ext cx="5385612" cy="3585094"/>
          </a:xfrm>
          <a:prstGeom prst="rect">
            <a:avLst/>
          </a:prstGeom>
          <a:noFill/>
        </p:spPr>
        <p:txBody>
          <a:bodyPr vert="horz" wrap="square" lIns="0" tIns="32970" rIns="65939" bIns="32970" rtlCol="0" anchor="t" anchorCtr="0">
            <a:noAutofit/>
          </a:bodyPr>
          <a:lstStyle/>
          <a:p>
            <a:pPr lvl="0" algn="r" defTabSz="439502">
              <a:spcBef>
                <a:spcPts val="600"/>
              </a:spcBef>
              <a:spcAft>
                <a:spcPts val="600"/>
              </a:spcAft>
              <a:defRPr/>
            </a:pPr>
            <a:r>
              <a:rPr lang="en-US" sz="2000" dirty="0">
                <a:solidFill>
                  <a:srgbClr val="404040"/>
                </a:solidFill>
                <a:ea typeface="PS TT Commons" charset="0"/>
                <a:cs typeface="PS TT Commons" charset="0"/>
              </a:rPr>
              <a:t>All DB instances have read/write capability (instead of just one)</a:t>
            </a:r>
          </a:p>
          <a:p>
            <a:pPr lvl="0" algn="r" defTabSz="439502">
              <a:spcBef>
                <a:spcPts val="600"/>
              </a:spcBef>
              <a:spcAft>
                <a:spcPts val="600"/>
              </a:spcAft>
              <a:defRPr/>
            </a:pPr>
            <a:r>
              <a:rPr lang="en-US" sz="2000" dirty="0">
                <a:solidFill>
                  <a:srgbClr val="404040"/>
                </a:solidFill>
                <a:ea typeface="PS TT Commons" charset="0"/>
                <a:cs typeface="PS TT Commons" charset="0"/>
              </a:rPr>
              <a:t>Applies to a single region</a:t>
            </a:r>
          </a:p>
          <a:p>
            <a:pPr lvl="0" algn="r" defTabSz="439502">
              <a:spcBef>
                <a:spcPts val="600"/>
              </a:spcBef>
              <a:spcAft>
                <a:spcPts val="600"/>
              </a:spcAft>
              <a:defRPr/>
            </a:pPr>
            <a:r>
              <a:rPr lang="en-US" sz="2000" dirty="0">
                <a:solidFill>
                  <a:srgbClr val="404040"/>
                </a:solidFill>
                <a:ea typeface="PS TT Commons" charset="0"/>
                <a:cs typeface="PS TT Commons" charset="0"/>
              </a:rPr>
              <a:t>Failover: If a writer DB instance becomes unavailable, another writer takes over automatically</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85079" cy="2785722"/>
          </a:xfrm>
          <a:prstGeom prst="rect">
            <a:avLst/>
          </a:prstGeom>
        </p:spPr>
        <p:txBody>
          <a:bodyPr vert="horz" wrap="square" lIns="0" tIns="32970" rIns="65939" bIns="32970" rtlCol="0" anchor="t" anchorCtr="0">
            <a:noAutofit/>
          </a:bodyPr>
          <a:lstStyle/>
          <a:p>
            <a:pPr lvl="0" defTabSz="439502">
              <a:spcBef>
                <a:spcPts val="600"/>
              </a:spcBef>
              <a:spcAft>
                <a:spcPts val="600"/>
              </a:spcAft>
              <a:defRPr/>
            </a:pPr>
            <a:r>
              <a:rPr lang="en-US" sz="2000" dirty="0">
                <a:solidFill>
                  <a:srgbClr val="404040"/>
                </a:solidFill>
                <a:ea typeface="PS TT Commons" charset="0"/>
                <a:cs typeface="PS TT Commons" charset="0"/>
              </a:rPr>
              <a:t>A single Aurora database spans multiple regions (up to 5) (i.e., replicas are in other regions)</a:t>
            </a:r>
          </a:p>
          <a:p>
            <a:pPr lvl="0" defTabSz="439502">
              <a:spcBef>
                <a:spcPts val="600"/>
              </a:spcBef>
              <a:spcAft>
                <a:spcPts val="600"/>
              </a:spcAft>
              <a:defRPr/>
            </a:pPr>
            <a:r>
              <a:rPr lang="en-US" sz="2000" dirty="0">
                <a:solidFill>
                  <a:srgbClr val="404040"/>
                </a:solidFill>
                <a:ea typeface="PS TT Commons" charset="0"/>
                <a:cs typeface="PS TT Commons" charset="0"/>
              </a:rPr>
              <a:t>Writes are issued to primary region, then replicating to other regions (with no impact to performance)</a:t>
            </a:r>
          </a:p>
          <a:p>
            <a:pPr lvl="0" defTabSz="439502">
              <a:spcBef>
                <a:spcPts val="600"/>
              </a:spcBef>
              <a:spcAft>
                <a:spcPts val="600"/>
              </a:spcAft>
              <a:defRPr/>
            </a:pPr>
            <a:r>
              <a:rPr lang="en-US" sz="2000" dirty="0">
                <a:solidFill>
                  <a:srgbClr val="404040"/>
                </a:solidFill>
                <a:ea typeface="PS TT Commons" charset="0"/>
                <a:cs typeface="PS TT Commons" charset="0"/>
              </a:rPr>
              <a:t>Failover: A secondary region is promoted to primary region </a:t>
            </a:r>
            <a:endParaRPr lang="en-US" sz="1600" dirty="0">
              <a:solidFill>
                <a:srgbClr val="404040"/>
              </a:solidFill>
              <a:ea typeface="PS TT Commons" charset="0"/>
              <a:cs typeface="PS TT Commons" charset="0"/>
            </a:endParaRPr>
          </a:p>
          <a:p>
            <a:pPr lvl="0" defTabSz="439502">
              <a:spcBef>
                <a:spcPts val="600"/>
              </a:spcBef>
              <a:spcAft>
                <a:spcPts val="600"/>
              </a:spcAft>
              <a:defRPr/>
            </a:pPr>
            <a:endParaRPr lang="en-US" sz="2000" dirty="0">
              <a:solidFill>
                <a:srgbClr val="404040"/>
              </a:solidFill>
              <a:ea typeface="PS TT Commons" charset="0"/>
              <a:cs typeface="PS TT Commons" charset="0"/>
            </a:endParaRPr>
          </a:p>
        </p:txBody>
      </p:sp>
    </p:spTree>
    <p:extLst>
      <p:ext uri="{BB962C8B-B14F-4D97-AF65-F5344CB8AC3E}">
        <p14:creationId xmlns:p14="http://schemas.microsoft.com/office/powerpoint/2010/main" val="294444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196404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239603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Aurora DB Cluster</a:t>
            </a:r>
          </a:p>
        </p:txBody>
      </p:sp>
      <p:sp>
        <p:nvSpPr>
          <p:cNvPr id="4" name="Rectangle 3">
            <a:extLst>
              <a:ext uri="{FF2B5EF4-FFF2-40B4-BE49-F238E27FC236}">
                <a16:creationId xmlns:a16="http://schemas.microsoft.com/office/drawing/2014/main" id="{BF5EB85D-8BAC-061E-5B55-F92B4CD81FF5}"/>
              </a:ext>
            </a:extLst>
          </p:cNvPr>
          <p:cNvSpPr/>
          <p:nvPr/>
        </p:nvSpPr>
        <p:spPr>
          <a:xfrm>
            <a:off x="483009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3C767DA3-98B9-28D8-A604-67725133CBDB}"/>
              </a:ext>
            </a:extLst>
          </p:cNvPr>
          <p:cNvSpPr txBox="1"/>
          <p:nvPr/>
        </p:nvSpPr>
        <p:spPr>
          <a:xfrm>
            <a:off x="526208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4" name="Rectangle 13">
            <a:extLst>
              <a:ext uri="{FF2B5EF4-FFF2-40B4-BE49-F238E27FC236}">
                <a16:creationId xmlns:a16="http://schemas.microsoft.com/office/drawing/2014/main" id="{ECA9921F-C136-093E-7570-22F9EA04B659}"/>
              </a:ext>
            </a:extLst>
          </p:cNvPr>
          <p:cNvSpPr/>
          <p:nvPr/>
        </p:nvSpPr>
        <p:spPr>
          <a:xfrm>
            <a:off x="7793900" y="1541862"/>
            <a:ext cx="2531820"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5" name="TextBox 14">
            <a:extLst>
              <a:ext uri="{FF2B5EF4-FFF2-40B4-BE49-F238E27FC236}">
                <a16:creationId xmlns:a16="http://schemas.microsoft.com/office/drawing/2014/main" id="{91E136CF-E15B-C331-3605-7EECD1A6A597}"/>
              </a:ext>
            </a:extLst>
          </p:cNvPr>
          <p:cNvSpPr txBox="1"/>
          <p:nvPr/>
        </p:nvSpPr>
        <p:spPr>
          <a:xfrm>
            <a:off x="8225890" y="1403362"/>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3</a:t>
            </a:r>
          </a:p>
        </p:txBody>
      </p:sp>
      <p:pic>
        <p:nvPicPr>
          <p:cNvPr id="16" name="Graphic 23">
            <a:extLst>
              <a:ext uri="{FF2B5EF4-FFF2-40B4-BE49-F238E27FC236}">
                <a16:creationId xmlns:a16="http://schemas.microsoft.com/office/drawing/2014/main" id="{64A778DC-F707-4AAA-FDE8-E3481D1EB0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1855"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A3B59ACA-9C2C-E675-4962-B92497E6F841}"/>
              </a:ext>
            </a:extLst>
          </p:cNvPr>
          <p:cNvSpPr txBox="1"/>
          <p:nvPr/>
        </p:nvSpPr>
        <p:spPr>
          <a:xfrm>
            <a:off x="2640309"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FF9900"/>
                </a:solidFill>
                <a:latin typeface="+mj-lt"/>
                <a:ea typeface="PS TT Commons" charset="0"/>
                <a:cs typeface="PS TT Commons" charset="0"/>
              </a:rPr>
              <a:t>Primary</a:t>
            </a:r>
            <a:r>
              <a:rPr lang="en-US" sz="1600" dirty="0">
                <a:solidFill>
                  <a:srgbClr val="E5E5E5">
                    <a:lumMod val="10000"/>
                  </a:srgbClr>
                </a:solidFill>
                <a:latin typeface="+mj-lt"/>
                <a:ea typeface="PS TT Commons" charset="0"/>
                <a:cs typeface="PS TT Commons" charset="0"/>
              </a:rPr>
              <a:t> instance</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2" name="Rectangle 21">
            <a:extLst>
              <a:ext uri="{FF2B5EF4-FFF2-40B4-BE49-F238E27FC236}">
                <a16:creationId xmlns:a16="http://schemas.microsoft.com/office/drawing/2014/main" id="{BA95BA75-764D-C0FE-9BD0-E81EA48E5FB2}"/>
              </a:ext>
            </a:extLst>
          </p:cNvPr>
          <p:cNvSpPr/>
          <p:nvPr/>
        </p:nvSpPr>
        <p:spPr>
          <a:xfrm flipH="1">
            <a:off x="1775210" y="4251174"/>
            <a:ext cx="8641580" cy="1404560"/>
          </a:xfrm>
          <a:prstGeom prst="rect">
            <a:avLst/>
          </a:prstGeom>
          <a:pattFill prst="pct5">
            <a:fgClr>
              <a:srgbClr val="248814"/>
            </a:fgClr>
            <a:bgClr>
              <a:schemeClr val="bg1"/>
            </a:bgClr>
          </a:patt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3" name="Graphic 7">
            <a:extLst>
              <a:ext uri="{FF2B5EF4-FFF2-40B4-BE49-F238E27FC236}">
                <a16:creationId xmlns:a16="http://schemas.microsoft.com/office/drawing/2014/main" id="{7313B936-0E2A-AF72-52DF-67633AB5C46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0467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7">
            <a:extLst>
              <a:ext uri="{FF2B5EF4-FFF2-40B4-BE49-F238E27FC236}">
                <a16:creationId xmlns:a16="http://schemas.microsoft.com/office/drawing/2014/main" id="{1D9EA2C4-3F73-A83E-0122-DD9B51BBD0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356612"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Straight Arrow Connector 37">
            <a:extLst>
              <a:ext uri="{FF2B5EF4-FFF2-40B4-BE49-F238E27FC236}">
                <a16:creationId xmlns:a16="http://schemas.microsoft.com/office/drawing/2014/main" id="{3617007D-87F0-42AC-9F12-043497736554}"/>
              </a:ext>
            </a:extLst>
          </p:cNvPr>
          <p:cNvCxnSpPr>
            <a:cxnSpLocks/>
          </p:cNvCxnSpPr>
          <p:nvPr/>
        </p:nvCxnSpPr>
        <p:spPr>
          <a:xfrm>
            <a:off x="2981593" y="3467100"/>
            <a:ext cx="0" cy="7320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C44BC37-EDCC-2B71-5E1F-4CC5680F3556}"/>
              </a:ext>
            </a:extLst>
          </p:cNvPr>
          <p:cNvSpPr txBox="1"/>
          <p:nvPr/>
        </p:nvSpPr>
        <p:spPr>
          <a:xfrm>
            <a:off x="2590393"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4" name="Straight Arrow Connector 43">
            <a:extLst>
              <a:ext uri="{FF2B5EF4-FFF2-40B4-BE49-F238E27FC236}">
                <a16:creationId xmlns:a16="http://schemas.microsoft.com/office/drawing/2014/main" id="{DF579BF0-4AAF-C72D-D106-41AB9D9A6984}"/>
              </a:ext>
            </a:extLst>
          </p:cNvPr>
          <p:cNvCxnSpPr>
            <a:cxnSpLocks/>
          </p:cNvCxnSpPr>
          <p:nvPr/>
        </p:nvCxnSpPr>
        <p:spPr>
          <a:xfrm>
            <a:off x="3363583" y="3467100"/>
            <a:ext cx="0" cy="732027"/>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086269F-13CE-C9B6-4DA7-EDDFCBDA3101}"/>
              </a:ext>
            </a:extLst>
          </p:cNvPr>
          <p:cNvSpPr txBox="1"/>
          <p:nvPr/>
        </p:nvSpPr>
        <p:spPr>
          <a:xfrm>
            <a:off x="2692085" y="3635830"/>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46" name="TextBox 45">
            <a:extLst>
              <a:ext uri="{FF2B5EF4-FFF2-40B4-BE49-F238E27FC236}">
                <a16:creationId xmlns:a16="http://schemas.microsoft.com/office/drawing/2014/main" id="{70B237E0-F52D-48B6-F1C6-CF82F3B5D330}"/>
              </a:ext>
            </a:extLst>
          </p:cNvPr>
          <p:cNvSpPr txBox="1"/>
          <p:nvPr/>
        </p:nvSpPr>
        <p:spPr>
          <a:xfrm>
            <a:off x="3059425" y="3807424"/>
            <a:ext cx="610898" cy="239868"/>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47" name="Graphic 23">
            <a:extLst>
              <a:ext uri="{FF2B5EF4-FFF2-40B4-BE49-F238E27FC236}">
                <a16:creationId xmlns:a16="http://schemas.microsoft.com/office/drawing/2014/main" id="{162C0084-A260-54EF-6B66-1C80F6B23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5331" y="1926832"/>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8BB742D8-DFE9-69BB-09A2-64791C6DDF02}"/>
              </a:ext>
            </a:extLst>
          </p:cNvPr>
          <p:cNvSpPr txBox="1"/>
          <p:nvPr/>
        </p:nvSpPr>
        <p:spPr>
          <a:xfrm>
            <a:off x="5573785" y="2822360"/>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49" name="Straight Arrow Connector 48">
            <a:extLst>
              <a:ext uri="{FF2B5EF4-FFF2-40B4-BE49-F238E27FC236}">
                <a16:creationId xmlns:a16="http://schemas.microsoft.com/office/drawing/2014/main" id="{8D6E232E-6B89-DCC3-401D-1D721BC5595E}"/>
              </a:ext>
            </a:extLst>
          </p:cNvPr>
          <p:cNvCxnSpPr>
            <a:cxnSpLocks/>
          </p:cNvCxnSpPr>
          <p:nvPr/>
        </p:nvCxnSpPr>
        <p:spPr>
          <a:xfrm>
            <a:off x="5915069" y="3149600"/>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88FFD0-B3C7-3508-769A-8F6C94C35DEF}"/>
              </a:ext>
            </a:extLst>
          </p:cNvPr>
          <p:cNvCxnSpPr>
            <a:cxnSpLocks/>
          </p:cNvCxnSpPr>
          <p:nvPr/>
        </p:nvCxnSpPr>
        <p:spPr>
          <a:xfrm>
            <a:off x="3833497" y="3307644"/>
            <a:ext cx="2262503" cy="1140178"/>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A0408F7-C721-EAE1-6C45-13C49344CBF0}"/>
              </a:ext>
            </a:extLst>
          </p:cNvPr>
          <p:cNvSpPr txBox="1"/>
          <p:nvPr/>
        </p:nvSpPr>
        <p:spPr>
          <a:xfrm>
            <a:off x="5609620" y="3286287"/>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
        <p:nvSpPr>
          <p:cNvPr id="52" name="TextBox 51">
            <a:extLst>
              <a:ext uri="{FF2B5EF4-FFF2-40B4-BE49-F238E27FC236}">
                <a16:creationId xmlns:a16="http://schemas.microsoft.com/office/drawing/2014/main" id="{7FED7CA2-0FA7-A08E-756E-FD6CEB64CD19}"/>
              </a:ext>
            </a:extLst>
          </p:cNvPr>
          <p:cNvSpPr txBox="1"/>
          <p:nvPr/>
        </p:nvSpPr>
        <p:spPr>
          <a:xfrm>
            <a:off x="4894649"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55" name="Graphic 7">
            <a:extLst>
              <a:ext uri="{FF2B5EF4-FFF2-40B4-BE49-F238E27FC236}">
                <a16:creationId xmlns:a16="http://schemas.microsoft.com/office/drawing/2014/main" id="{157FC9FC-E7CA-B6C0-7D15-631B5DE85AB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344024"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7">
            <a:extLst>
              <a:ext uri="{FF2B5EF4-FFF2-40B4-BE49-F238E27FC236}">
                <a16:creationId xmlns:a16="http://schemas.microsoft.com/office/drawing/2014/main" id="{F0B22CE9-14D2-6BB8-95E2-E6C4A33142D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195958" y="461650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709B1500-DBEE-E6A7-CD95-2D6754D6AB8A}"/>
              </a:ext>
            </a:extLst>
          </p:cNvPr>
          <p:cNvSpPr txBox="1"/>
          <p:nvPr/>
        </p:nvSpPr>
        <p:spPr>
          <a:xfrm>
            <a:off x="5429739" y="530289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61" name="Graphic 7">
            <a:extLst>
              <a:ext uri="{FF2B5EF4-FFF2-40B4-BE49-F238E27FC236}">
                <a16:creationId xmlns:a16="http://schemas.microsoft.com/office/drawing/2014/main" id="{E9DE7F7E-7FF2-A16E-5396-2A31FD11595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387918"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Graphic 7">
            <a:extLst>
              <a:ext uri="{FF2B5EF4-FFF2-40B4-BE49-F238E27FC236}">
                <a16:creationId xmlns:a16="http://schemas.microsoft.com/office/drawing/2014/main" id="{152A8E84-DA8D-E909-7894-A7ACA3A20F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239852" y="4619492"/>
            <a:ext cx="622592" cy="622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4272B120-AF6D-6571-F561-5759CE599DF5}"/>
              </a:ext>
            </a:extLst>
          </p:cNvPr>
          <p:cNvSpPr txBox="1"/>
          <p:nvPr/>
        </p:nvSpPr>
        <p:spPr>
          <a:xfrm>
            <a:off x="8473633" y="5305882"/>
            <a:ext cx="1279112" cy="2277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Data copies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64" name="Straight Arrow Connector 63">
            <a:extLst>
              <a:ext uri="{FF2B5EF4-FFF2-40B4-BE49-F238E27FC236}">
                <a16:creationId xmlns:a16="http://schemas.microsoft.com/office/drawing/2014/main" id="{3BBE09FA-C7E3-D40C-A37E-378F9FDB91D1}"/>
              </a:ext>
            </a:extLst>
          </p:cNvPr>
          <p:cNvCxnSpPr>
            <a:cxnSpLocks/>
            <a:stCxn id="21" idx="3"/>
          </p:cNvCxnSpPr>
          <p:nvPr/>
        </p:nvCxnSpPr>
        <p:spPr>
          <a:xfrm>
            <a:off x="3919421" y="3140849"/>
            <a:ext cx="5290986" cy="1350523"/>
          </a:xfrm>
          <a:prstGeom prst="straightConnector1">
            <a:avLst/>
          </a:prstGeom>
          <a:ln>
            <a:solidFill>
              <a:srgbClr val="4E75F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B63D235-9756-0AC7-CDC6-9B530D209B7B}"/>
              </a:ext>
            </a:extLst>
          </p:cNvPr>
          <p:cNvSpPr txBox="1"/>
          <p:nvPr/>
        </p:nvSpPr>
        <p:spPr>
          <a:xfrm>
            <a:off x="6973235" y="3836605"/>
            <a:ext cx="610898" cy="210687"/>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4E75F6"/>
                </a:solidFill>
                <a:latin typeface="+mj-lt"/>
                <a:ea typeface="PS TT Commons" charset="0"/>
                <a:cs typeface="PS TT Commons" charset="0"/>
              </a:rPr>
              <a:t>Write</a:t>
            </a:r>
            <a:endParaRPr kumimoji="0" lang="en-US" sz="1200" b="0" i="0" u="none" strike="noStrike" kern="1200" cap="none" spc="0" normalizeH="0" baseline="0" noProof="0" dirty="0">
              <a:ln>
                <a:noFill/>
              </a:ln>
              <a:solidFill>
                <a:srgbClr val="4E75F6"/>
              </a:solidFill>
              <a:effectLst/>
              <a:uLnTx/>
              <a:uFillTx/>
              <a:latin typeface="+mj-lt"/>
              <a:ea typeface="PS TT Commons" charset="0"/>
              <a:cs typeface="PS TT Commons" charset="0"/>
            </a:endParaRPr>
          </a:p>
        </p:txBody>
      </p:sp>
      <p:pic>
        <p:nvPicPr>
          <p:cNvPr id="68" name="Graphic 23">
            <a:extLst>
              <a:ext uri="{FF2B5EF4-FFF2-40B4-BE49-F238E27FC236}">
                <a16:creationId xmlns:a16="http://schemas.microsoft.com/office/drawing/2014/main" id="{BDB0FA46-0E53-B684-F2B1-FDD7DA8EA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5691" y="1929166"/>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5251AA40-152F-A014-89CF-B57F82E5AFB5}"/>
              </a:ext>
            </a:extLst>
          </p:cNvPr>
          <p:cNvSpPr txBox="1"/>
          <p:nvPr/>
        </p:nvSpPr>
        <p:spPr>
          <a:xfrm>
            <a:off x="7894145" y="2824694"/>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70" name="Graphic 23">
            <a:extLst>
              <a:ext uri="{FF2B5EF4-FFF2-40B4-BE49-F238E27FC236}">
                <a16:creationId xmlns:a16="http://schemas.microsoft.com/office/drawing/2014/main" id="{7B3D02B0-C8AD-4900-2ABF-70181BB10A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633" y="1931518"/>
            <a:ext cx="889211" cy="88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70">
            <a:extLst>
              <a:ext uri="{FF2B5EF4-FFF2-40B4-BE49-F238E27FC236}">
                <a16:creationId xmlns:a16="http://schemas.microsoft.com/office/drawing/2014/main" id="{EA8182A4-A7B7-8051-1661-649F044C45F7}"/>
              </a:ext>
            </a:extLst>
          </p:cNvPr>
          <p:cNvSpPr txBox="1"/>
          <p:nvPr/>
        </p:nvSpPr>
        <p:spPr>
          <a:xfrm>
            <a:off x="9030087" y="2827046"/>
            <a:ext cx="1279112" cy="63697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600" dirty="0">
                <a:solidFill>
                  <a:srgbClr val="E5E5E5">
                    <a:lumMod val="10000"/>
                  </a:srgbClr>
                </a:solidFill>
                <a:latin typeface="+mj-lt"/>
                <a:ea typeface="PS TT Commons" charset="0"/>
                <a:cs typeface="PS TT Commons" charset="0"/>
              </a:rPr>
              <a:t>Replica</a:t>
            </a:r>
            <a:endParaRPr kumimoji="0" lang="en-US" sz="12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72" name="Straight Arrow Connector 71">
            <a:extLst>
              <a:ext uri="{FF2B5EF4-FFF2-40B4-BE49-F238E27FC236}">
                <a16:creationId xmlns:a16="http://schemas.microsoft.com/office/drawing/2014/main" id="{3450E9AD-F635-3410-7B1B-4F375B6376D0}"/>
              </a:ext>
            </a:extLst>
          </p:cNvPr>
          <p:cNvCxnSpPr>
            <a:cxnSpLocks/>
          </p:cNvCxnSpPr>
          <p:nvPr/>
        </p:nvCxnSpPr>
        <p:spPr>
          <a:xfrm>
            <a:off x="8472588" y="3144406"/>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C6A5258-BD40-493D-3687-6C3D7564ACD8}"/>
              </a:ext>
            </a:extLst>
          </p:cNvPr>
          <p:cNvSpPr txBox="1"/>
          <p:nvPr/>
        </p:nvSpPr>
        <p:spPr>
          <a:xfrm>
            <a:off x="8167139" y="3281093"/>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cxnSp>
        <p:nvCxnSpPr>
          <p:cNvPr id="74" name="Straight Arrow Connector 73">
            <a:extLst>
              <a:ext uri="{FF2B5EF4-FFF2-40B4-BE49-F238E27FC236}">
                <a16:creationId xmlns:a16="http://schemas.microsoft.com/office/drawing/2014/main" id="{0449A7CB-790C-26E4-2AF9-43BFC03D6CB8}"/>
              </a:ext>
            </a:extLst>
          </p:cNvPr>
          <p:cNvCxnSpPr>
            <a:cxnSpLocks/>
          </p:cNvCxnSpPr>
          <p:nvPr/>
        </p:nvCxnSpPr>
        <p:spPr>
          <a:xfrm>
            <a:off x="9598427" y="3165538"/>
            <a:ext cx="0" cy="1049527"/>
          </a:xfrm>
          <a:prstGeom prst="straightConnector1">
            <a:avLst/>
          </a:prstGeom>
          <a:ln>
            <a:solidFill>
              <a:srgbClr val="248814"/>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C89C51C-03A0-7B4D-0DFF-FED6335A4C02}"/>
              </a:ext>
            </a:extLst>
          </p:cNvPr>
          <p:cNvSpPr txBox="1"/>
          <p:nvPr/>
        </p:nvSpPr>
        <p:spPr>
          <a:xfrm>
            <a:off x="9292978" y="3302225"/>
            <a:ext cx="610898" cy="171594"/>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248814"/>
                </a:solidFill>
                <a:latin typeface="+mj-lt"/>
                <a:ea typeface="PS TT Commons" charset="0"/>
                <a:cs typeface="PS TT Commons" charset="0"/>
              </a:rPr>
              <a:t>Read</a:t>
            </a:r>
            <a:endParaRPr kumimoji="0" lang="en-US" sz="1200" b="0" i="0" u="none" strike="noStrike" kern="1200" cap="none" spc="0" normalizeH="0" baseline="0" noProof="0" dirty="0">
              <a:ln>
                <a:noFill/>
              </a:ln>
              <a:solidFill>
                <a:srgbClr val="248814"/>
              </a:solidFill>
              <a:effectLst/>
              <a:uLnTx/>
              <a:uFillTx/>
              <a:latin typeface="+mj-lt"/>
              <a:ea typeface="PS TT Commons" charset="0"/>
              <a:cs typeface="PS TT Commons" charset="0"/>
            </a:endParaRPr>
          </a:p>
        </p:txBody>
      </p:sp>
    </p:spTree>
    <p:extLst>
      <p:ext uri="{BB962C8B-B14F-4D97-AF65-F5344CB8AC3E}">
        <p14:creationId xmlns:p14="http://schemas.microsoft.com/office/powerpoint/2010/main" val="477979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C6798-3518-4347-5237-9A2158C59B90}"/>
              </a:ext>
            </a:extLst>
          </p:cNvPr>
          <p:cNvPicPr>
            <a:picLocks noChangeAspect="1"/>
          </p:cNvPicPr>
          <p:nvPr/>
        </p:nvPicPr>
        <p:blipFill>
          <a:blip r:embed="rId3"/>
          <a:stretch>
            <a:fillRect/>
          </a:stretch>
        </p:blipFill>
        <p:spPr>
          <a:xfrm>
            <a:off x="215241" y="2032843"/>
            <a:ext cx="5502807" cy="3020943"/>
          </a:xfrm>
          <a:prstGeom prst="rect">
            <a:avLst/>
          </a:prstGeom>
        </p:spPr>
      </p:pic>
      <p:pic>
        <p:nvPicPr>
          <p:cNvPr id="9" name="Picture 8">
            <a:extLst>
              <a:ext uri="{FF2B5EF4-FFF2-40B4-BE49-F238E27FC236}">
                <a16:creationId xmlns:a16="http://schemas.microsoft.com/office/drawing/2014/main" id="{16402296-2333-4E3E-544E-D4EA3E30DB1F}"/>
              </a:ext>
            </a:extLst>
          </p:cNvPr>
          <p:cNvPicPr>
            <a:picLocks noChangeAspect="1"/>
          </p:cNvPicPr>
          <p:nvPr/>
        </p:nvPicPr>
        <p:blipFill>
          <a:blip r:embed="rId4"/>
          <a:stretch>
            <a:fillRect/>
          </a:stretch>
        </p:blipFill>
        <p:spPr>
          <a:xfrm>
            <a:off x="6473954" y="1996267"/>
            <a:ext cx="5633119" cy="3092482"/>
          </a:xfrm>
          <a:prstGeom prst="rect">
            <a:avLst/>
          </a:prstGeom>
        </p:spPr>
      </p:pic>
      <p:sp>
        <p:nvSpPr>
          <p:cNvPr id="10" name="Rectangle 9">
            <a:extLst>
              <a:ext uri="{FF2B5EF4-FFF2-40B4-BE49-F238E27FC236}">
                <a16:creationId xmlns:a16="http://schemas.microsoft.com/office/drawing/2014/main" id="{0CD1727A-0F06-E717-9E09-475EB06A9834}"/>
              </a:ext>
            </a:extLst>
          </p:cNvPr>
          <p:cNvSpPr/>
          <p:nvPr/>
        </p:nvSpPr>
        <p:spPr>
          <a:xfrm>
            <a:off x="85344" y="1926336"/>
            <a:ext cx="1377696" cy="426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33ABDA-8406-0ED1-836A-17BDEB7D6922}"/>
              </a:ext>
            </a:extLst>
          </p:cNvPr>
          <p:cNvSpPr/>
          <p:nvPr/>
        </p:nvSpPr>
        <p:spPr>
          <a:xfrm>
            <a:off x="6391656" y="1932432"/>
            <a:ext cx="1377696" cy="426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CC91465-939B-17BF-4563-46D40EEA08A9}"/>
              </a:ext>
            </a:extLst>
          </p:cNvPr>
          <p:cNvCxnSpPr>
            <a:cxnSpLocks/>
            <a:stCxn id="3" idx="3"/>
            <a:endCxn id="9" idx="1"/>
          </p:cNvCxnSpPr>
          <p:nvPr/>
        </p:nvCxnSpPr>
        <p:spPr>
          <a:xfrm flipV="1">
            <a:off x="5718048" y="3542508"/>
            <a:ext cx="755906" cy="80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EBA4CDE-F747-5F16-2CBB-232093DFAC87}"/>
              </a:ext>
            </a:extLst>
          </p:cNvPr>
          <p:cNvSpPr txBox="1"/>
          <p:nvPr/>
        </p:nvSpPr>
        <p:spPr>
          <a:xfrm>
            <a:off x="5571362" y="3652881"/>
            <a:ext cx="1122431" cy="191552"/>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1200" dirty="0">
                <a:solidFill>
                  <a:srgbClr val="FF0000"/>
                </a:solidFill>
                <a:latin typeface="+mj-lt"/>
                <a:ea typeface="PS TT Commons" charset="0"/>
                <a:cs typeface="PS TT Commons" charset="0"/>
              </a:rPr>
              <a:t>REPLICATION</a:t>
            </a:r>
            <a:endParaRPr kumimoji="0" lang="en-US" sz="1200" b="0" i="0" u="none" strike="noStrike" kern="1200" cap="none" spc="0" normalizeH="0" baseline="0" noProof="0" dirty="0">
              <a:ln>
                <a:noFill/>
              </a:ln>
              <a:solidFill>
                <a:srgbClr val="FF0000"/>
              </a:solidFill>
              <a:effectLst/>
              <a:uLnTx/>
              <a:uFillTx/>
              <a:latin typeface="+mj-lt"/>
              <a:ea typeface="PS TT Commons" charset="0"/>
              <a:cs typeface="PS TT Commons" charset="0"/>
            </a:endParaRPr>
          </a:p>
        </p:txBody>
      </p:sp>
    </p:spTree>
    <p:extLst>
      <p:ext uri="{BB962C8B-B14F-4D97-AF65-F5344CB8AC3E}">
        <p14:creationId xmlns:p14="http://schemas.microsoft.com/office/powerpoint/2010/main" val="1477416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Additional Aurora Features</a:t>
            </a:r>
            <a:br>
              <a:rPr lang="en-US" dirty="0"/>
            </a:br>
            <a:r>
              <a:rPr lang="en-US" dirty="0"/>
              <a:t>Multi-Master vs. Global Database</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045032" y="1582155"/>
            <a:ext cx="4778253"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MULTI-MASTER</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4778253"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GLOBAL DATABASE</a:t>
            </a:r>
          </a:p>
        </p:txBody>
      </p:sp>
      <p:sp>
        <p:nvSpPr>
          <p:cNvPr id="10" name="TextBox 9">
            <a:extLst>
              <a:ext uri="{FF2B5EF4-FFF2-40B4-BE49-F238E27FC236}">
                <a16:creationId xmlns:a16="http://schemas.microsoft.com/office/drawing/2014/main" id="{B8C0DA1E-1D85-4FF7-BE86-93ACE7684235}"/>
              </a:ext>
            </a:extLst>
          </p:cNvPr>
          <p:cNvSpPr txBox="1"/>
          <p:nvPr/>
        </p:nvSpPr>
        <p:spPr>
          <a:xfrm>
            <a:off x="461181" y="2139846"/>
            <a:ext cx="5385612" cy="3585094"/>
          </a:xfrm>
          <a:prstGeom prst="rect">
            <a:avLst/>
          </a:prstGeom>
          <a:noFill/>
        </p:spPr>
        <p:txBody>
          <a:bodyPr vert="horz" wrap="square" lIns="0" tIns="32970" rIns="65939" bIns="32970" rtlCol="0" anchor="t" anchorCtr="0">
            <a:noAutofit/>
          </a:bodyPr>
          <a:lstStyle/>
          <a:p>
            <a:pPr lvl="0" algn="r" defTabSz="439502">
              <a:spcBef>
                <a:spcPts val="600"/>
              </a:spcBef>
              <a:spcAft>
                <a:spcPts val="600"/>
              </a:spcAft>
              <a:defRPr/>
            </a:pPr>
            <a:r>
              <a:rPr lang="en-US" sz="2000" dirty="0">
                <a:solidFill>
                  <a:srgbClr val="404040"/>
                </a:solidFill>
                <a:ea typeface="PS TT Commons" charset="0"/>
                <a:cs typeface="PS TT Commons" charset="0"/>
              </a:rPr>
              <a:t>All DB instances have read/write capability (instead of just one)</a:t>
            </a:r>
          </a:p>
          <a:p>
            <a:pPr lvl="0" algn="r" defTabSz="439502">
              <a:spcBef>
                <a:spcPts val="600"/>
              </a:spcBef>
              <a:spcAft>
                <a:spcPts val="600"/>
              </a:spcAft>
              <a:defRPr/>
            </a:pPr>
            <a:r>
              <a:rPr lang="en-US" sz="2000" dirty="0">
                <a:solidFill>
                  <a:srgbClr val="404040"/>
                </a:solidFill>
                <a:ea typeface="PS TT Commons" charset="0"/>
                <a:cs typeface="PS TT Commons" charset="0"/>
              </a:rPr>
              <a:t>Applies to a single region</a:t>
            </a:r>
          </a:p>
          <a:p>
            <a:pPr lvl="0" algn="r" defTabSz="439502">
              <a:spcBef>
                <a:spcPts val="600"/>
              </a:spcBef>
              <a:spcAft>
                <a:spcPts val="600"/>
              </a:spcAft>
              <a:defRPr/>
            </a:pPr>
            <a:r>
              <a:rPr lang="en-US" sz="2000" dirty="0">
                <a:solidFill>
                  <a:srgbClr val="404040"/>
                </a:solidFill>
                <a:ea typeface="PS TT Commons" charset="0"/>
                <a:cs typeface="PS TT Commons" charset="0"/>
              </a:rPr>
              <a:t>Failover: If a writer DB instance becomes unavailable, another writer takes over automatically</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85079" cy="2785722"/>
          </a:xfrm>
          <a:prstGeom prst="rect">
            <a:avLst/>
          </a:prstGeom>
        </p:spPr>
        <p:txBody>
          <a:bodyPr vert="horz" wrap="square" lIns="0" tIns="32970" rIns="65939" bIns="32970" rtlCol="0" anchor="t" anchorCtr="0">
            <a:noAutofit/>
          </a:bodyPr>
          <a:lstStyle/>
          <a:p>
            <a:pPr lvl="0" defTabSz="439502">
              <a:spcBef>
                <a:spcPts val="600"/>
              </a:spcBef>
              <a:spcAft>
                <a:spcPts val="600"/>
              </a:spcAft>
              <a:defRPr/>
            </a:pPr>
            <a:r>
              <a:rPr lang="en-US" sz="2000" dirty="0">
                <a:solidFill>
                  <a:srgbClr val="404040"/>
                </a:solidFill>
                <a:ea typeface="PS TT Commons" charset="0"/>
                <a:cs typeface="PS TT Commons" charset="0"/>
              </a:rPr>
              <a:t>A single Aurora database spans multiple regions (up to 5) (i.e., replicas are in other regions)</a:t>
            </a:r>
          </a:p>
          <a:p>
            <a:pPr lvl="0" defTabSz="439502">
              <a:spcBef>
                <a:spcPts val="600"/>
              </a:spcBef>
              <a:spcAft>
                <a:spcPts val="600"/>
              </a:spcAft>
              <a:defRPr/>
            </a:pPr>
            <a:r>
              <a:rPr lang="en-US" sz="2000" dirty="0">
                <a:solidFill>
                  <a:srgbClr val="404040"/>
                </a:solidFill>
                <a:ea typeface="PS TT Commons" charset="0"/>
                <a:cs typeface="PS TT Commons" charset="0"/>
              </a:rPr>
              <a:t>Writes are issued to primary region, then replicating to other regions (with no impact to performance)</a:t>
            </a:r>
          </a:p>
          <a:p>
            <a:pPr lvl="0" defTabSz="439502">
              <a:spcBef>
                <a:spcPts val="600"/>
              </a:spcBef>
              <a:spcAft>
                <a:spcPts val="600"/>
              </a:spcAft>
              <a:defRPr/>
            </a:pPr>
            <a:r>
              <a:rPr lang="en-US" sz="2000" dirty="0">
                <a:solidFill>
                  <a:srgbClr val="404040"/>
                </a:solidFill>
                <a:ea typeface="PS TT Commons" charset="0"/>
                <a:cs typeface="PS TT Commons" charset="0"/>
              </a:rPr>
              <a:t>Failover: A secondary region is promoted to primary region </a:t>
            </a:r>
            <a:endParaRPr lang="en-US" sz="1600" dirty="0">
              <a:solidFill>
                <a:srgbClr val="404040"/>
              </a:solidFill>
              <a:ea typeface="PS TT Commons" charset="0"/>
              <a:cs typeface="PS TT Commons" charset="0"/>
            </a:endParaRPr>
          </a:p>
          <a:p>
            <a:pPr lvl="0" defTabSz="439502">
              <a:spcBef>
                <a:spcPts val="600"/>
              </a:spcBef>
              <a:spcAft>
                <a:spcPts val="600"/>
              </a:spcAft>
              <a:defRPr/>
            </a:pPr>
            <a:endParaRPr lang="en-US" sz="2000" dirty="0">
              <a:solidFill>
                <a:srgbClr val="404040"/>
              </a:solidFill>
              <a:ea typeface="PS TT Commons" charset="0"/>
              <a:cs typeface="PS TT Commons" charset="0"/>
            </a:endParaRPr>
          </a:p>
        </p:txBody>
      </p:sp>
    </p:spTree>
    <p:extLst>
      <p:ext uri="{BB962C8B-B14F-4D97-AF65-F5344CB8AC3E}">
        <p14:creationId xmlns:p14="http://schemas.microsoft.com/office/powerpoint/2010/main" val="293242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2F7D14A-933A-46FF-93ED-3F1E3574B2A3}"/>
              </a:ext>
            </a:extLst>
          </p:cNvPr>
          <p:cNvCxnSpPr>
            <a:cxnSpLocks/>
          </p:cNvCxnSpPr>
          <p:nvPr/>
        </p:nvCxnSpPr>
        <p:spPr>
          <a:xfrm>
            <a:off x="996538" y="3615149"/>
            <a:ext cx="9905142" cy="0"/>
          </a:xfrm>
          <a:prstGeom prst="line">
            <a:avLst/>
          </a:prstGeom>
          <a:ln w="38100" cap="rnd" cmpd="sng">
            <a:solidFill>
              <a:schemeClr val="tx1">
                <a:lumMod val="60000"/>
                <a:lumOff val="40000"/>
              </a:schemeClr>
            </a:solidFill>
            <a:prstDash val="sysDot"/>
            <a:headEnd type="none"/>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1D501EDE-62C3-45CA-849C-8072B5E4E600}"/>
              </a:ext>
            </a:extLst>
          </p:cNvPr>
          <p:cNvSpPr/>
          <p:nvPr/>
        </p:nvSpPr>
        <p:spPr>
          <a:xfrm>
            <a:off x="5995975" y="3515123"/>
            <a:ext cx="200051" cy="200051"/>
          </a:xfrm>
          <a:prstGeom prst="ellipse">
            <a:avLst/>
          </a:prstGeom>
          <a:solidFill>
            <a:schemeClr val="tx1">
              <a:lumMod val="60000"/>
              <a:lumOff val="40000"/>
            </a:schemeClr>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solidFill>
                <a:schemeClr val="bg1"/>
              </a:solidFill>
            </a:endParaRPr>
          </a:p>
        </p:txBody>
      </p:sp>
      <p:sp>
        <p:nvSpPr>
          <p:cNvPr id="8" name="TextBox 7">
            <a:extLst>
              <a:ext uri="{FF2B5EF4-FFF2-40B4-BE49-F238E27FC236}">
                <a16:creationId xmlns:a16="http://schemas.microsoft.com/office/drawing/2014/main" id="{1629D85E-D90A-43BA-A9CE-8AB86662C426}"/>
              </a:ext>
            </a:extLst>
          </p:cNvPr>
          <p:cNvSpPr txBox="1"/>
          <p:nvPr/>
        </p:nvSpPr>
        <p:spPr>
          <a:xfrm>
            <a:off x="10982167" y="3544708"/>
            <a:ext cx="742604" cy="178948"/>
          </a:xfrm>
          <a:prstGeom prst="rect">
            <a:avLst/>
          </a:prstGeom>
        </p:spPr>
        <p:txBody>
          <a:bodyPr vert="horz" wrap="square" lIns="0" tIns="21980" rIns="43959" bIns="21980" rtlCol="0" anchor="b" anchorCtr="0">
            <a:noAutofit/>
          </a:bodyPr>
          <a:lstStyle/>
          <a:p>
            <a:pPr defTabSz="293016">
              <a:lnSpc>
                <a:spcPct val="85000"/>
              </a:lnSpc>
              <a:spcBef>
                <a:spcPct val="0"/>
              </a:spcBef>
            </a:pPr>
            <a:r>
              <a:rPr lang="en-US" sz="1067" dirty="0">
                <a:solidFill>
                  <a:schemeClr val="tx1">
                    <a:lumMod val="60000"/>
                    <a:lumOff val="40000"/>
                  </a:schemeClr>
                </a:solidFill>
              </a:rPr>
              <a:t>TIME</a:t>
            </a:r>
          </a:p>
        </p:txBody>
      </p:sp>
      <p:sp>
        <p:nvSpPr>
          <p:cNvPr id="15" name="Oval 14">
            <a:extLst>
              <a:ext uri="{FF2B5EF4-FFF2-40B4-BE49-F238E27FC236}">
                <a16:creationId xmlns:a16="http://schemas.microsoft.com/office/drawing/2014/main" id="{C7F0087A-1D21-46E8-9F39-3A4787AFA5A8}"/>
              </a:ext>
            </a:extLst>
          </p:cNvPr>
          <p:cNvSpPr/>
          <p:nvPr/>
        </p:nvSpPr>
        <p:spPr>
          <a:xfrm>
            <a:off x="8489071" y="3505662"/>
            <a:ext cx="200051" cy="200051"/>
          </a:xfrm>
          <a:prstGeom prst="ellipse">
            <a:avLst/>
          </a:prstGeom>
          <a:solidFill>
            <a:schemeClr val="tx1">
              <a:lumMod val="60000"/>
              <a:lumOff val="40000"/>
            </a:schemeClr>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solidFill>
                <a:schemeClr val="bg1"/>
              </a:solidFill>
            </a:endParaRPr>
          </a:p>
        </p:txBody>
      </p:sp>
      <p:sp>
        <p:nvSpPr>
          <p:cNvPr id="16" name="Rectangular Callout 11">
            <a:extLst>
              <a:ext uri="{FF2B5EF4-FFF2-40B4-BE49-F238E27FC236}">
                <a16:creationId xmlns:a16="http://schemas.microsoft.com/office/drawing/2014/main" id="{94DDFE66-9138-48FB-945F-DA36BEF52F4D}"/>
              </a:ext>
            </a:extLst>
          </p:cNvPr>
          <p:cNvSpPr/>
          <p:nvPr/>
        </p:nvSpPr>
        <p:spPr>
          <a:xfrm>
            <a:off x="8109547" y="2572340"/>
            <a:ext cx="1685819" cy="543832"/>
          </a:xfrm>
          <a:prstGeom prst="wedgeRectCallout">
            <a:avLst>
              <a:gd name="adj1" fmla="val -21940"/>
              <a:gd name="adj2" fmla="val 75293"/>
            </a:avLst>
          </a:prstGeom>
          <a:noFill/>
          <a:ln w="3810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lvl="0"/>
            <a:r>
              <a:rPr lang="en-US" sz="1333" dirty="0">
                <a:solidFill>
                  <a:schemeClr val="tx1">
                    <a:lumMod val="60000"/>
                    <a:lumOff val="40000"/>
                  </a:schemeClr>
                </a:solidFill>
              </a:rPr>
              <a:t>RECOVERY </a:t>
            </a:r>
            <a:r>
              <a:rPr lang="en-US" sz="1333" dirty="0">
                <a:solidFill>
                  <a:srgbClr val="FF9900"/>
                </a:solidFill>
              </a:rPr>
              <a:t>TIME</a:t>
            </a:r>
            <a:r>
              <a:rPr lang="en-US" sz="1333" dirty="0">
                <a:solidFill>
                  <a:schemeClr val="tx1">
                    <a:lumMod val="60000"/>
                    <a:lumOff val="40000"/>
                  </a:schemeClr>
                </a:solidFill>
              </a:rPr>
              <a:t> OBJECTIVE (R</a:t>
            </a:r>
            <a:r>
              <a:rPr lang="en-US" sz="1333" dirty="0">
                <a:solidFill>
                  <a:srgbClr val="FF9900"/>
                </a:solidFill>
              </a:rPr>
              <a:t>T</a:t>
            </a:r>
            <a:r>
              <a:rPr lang="en-US" sz="1333" dirty="0">
                <a:solidFill>
                  <a:schemeClr val="tx1">
                    <a:lumMod val="60000"/>
                    <a:lumOff val="40000"/>
                  </a:schemeClr>
                </a:solidFill>
              </a:rPr>
              <a:t>O)</a:t>
            </a:r>
            <a:endParaRPr lang="en-US" sz="1333" b="1" dirty="0">
              <a:solidFill>
                <a:schemeClr val="tx1">
                  <a:lumMod val="60000"/>
                  <a:lumOff val="40000"/>
                </a:schemeClr>
              </a:solidFill>
              <a:ea typeface="PS TT Commons DemiBold" charset="0"/>
              <a:cs typeface="PS TT Commons DemiBold" charset="0"/>
            </a:endParaRPr>
          </a:p>
        </p:txBody>
      </p:sp>
      <p:cxnSp>
        <p:nvCxnSpPr>
          <p:cNvPr id="17" name="Straight Connector 16">
            <a:extLst>
              <a:ext uri="{FF2B5EF4-FFF2-40B4-BE49-F238E27FC236}">
                <a16:creationId xmlns:a16="http://schemas.microsoft.com/office/drawing/2014/main" id="{DAD40A0E-EA4C-46F8-BD6C-CDBB405D7DA9}"/>
              </a:ext>
            </a:extLst>
          </p:cNvPr>
          <p:cNvCxnSpPr>
            <a:cxnSpLocks/>
          </p:cNvCxnSpPr>
          <p:nvPr/>
        </p:nvCxnSpPr>
        <p:spPr>
          <a:xfrm flipV="1">
            <a:off x="8589954" y="3582752"/>
            <a:ext cx="0" cy="845533"/>
          </a:xfrm>
          <a:prstGeom prst="line">
            <a:avLst/>
          </a:prstGeom>
          <a:ln w="38100" cap="rnd" cmpd="sng">
            <a:solidFill>
              <a:schemeClr val="tx1">
                <a:lumMod val="60000"/>
                <a:lumOff val="40000"/>
              </a:schemeClr>
            </a:solidFill>
            <a:prstDash val="sys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9776E68-B6B3-475B-8BA1-B35534C43F09}"/>
              </a:ext>
            </a:extLst>
          </p:cNvPr>
          <p:cNvCxnSpPr>
            <a:cxnSpLocks/>
          </p:cNvCxnSpPr>
          <p:nvPr/>
        </p:nvCxnSpPr>
        <p:spPr>
          <a:xfrm flipV="1">
            <a:off x="6100551" y="3593788"/>
            <a:ext cx="0" cy="845533"/>
          </a:xfrm>
          <a:prstGeom prst="line">
            <a:avLst/>
          </a:prstGeom>
          <a:ln w="38100" cap="rnd" cmpd="sng">
            <a:solidFill>
              <a:schemeClr val="tx1">
                <a:lumMod val="60000"/>
                <a:lumOff val="40000"/>
              </a:schemeClr>
            </a:solidFill>
            <a:prstDash val="sysDot"/>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9" name="Right Brace 18">
            <a:extLst>
              <a:ext uri="{FF2B5EF4-FFF2-40B4-BE49-F238E27FC236}">
                <a16:creationId xmlns:a16="http://schemas.microsoft.com/office/drawing/2014/main" id="{6C13110D-6E4F-42F9-A39B-7FEC2670413C}"/>
              </a:ext>
            </a:extLst>
          </p:cNvPr>
          <p:cNvSpPr/>
          <p:nvPr/>
        </p:nvSpPr>
        <p:spPr>
          <a:xfrm rot="5400000">
            <a:off x="7272198" y="3013280"/>
            <a:ext cx="146109" cy="1908871"/>
          </a:xfrm>
          <a:prstGeom prst="rightBrace">
            <a:avLst/>
          </a:prstGeom>
          <a:ln>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2" name="TextBox 21">
            <a:extLst>
              <a:ext uri="{FF2B5EF4-FFF2-40B4-BE49-F238E27FC236}">
                <a16:creationId xmlns:a16="http://schemas.microsoft.com/office/drawing/2014/main" id="{1B8EC378-7AFA-4C81-9AF0-714F04435157}"/>
              </a:ext>
            </a:extLst>
          </p:cNvPr>
          <p:cNvSpPr txBox="1"/>
          <p:nvPr/>
        </p:nvSpPr>
        <p:spPr>
          <a:xfrm>
            <a:off x="6346794" y="4184228"/>
            <a:ext cx="1994051" cy="453426"/>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chemeClr val="tx1">
                    <a:lumMod val="60000"/>
                    <a:lumOff val="40000"/>
                  </a:schemeClr>
                </a:solidFill>
                <a:latin typeface="+mj-lt"/>
              </a:rPr>
              <a:t>Downtime AFTER the disaster</a:t>
            </a:r>
          </a:p>
        </p:txBody>
      </p:sp>
      <p:sp>
        <p:nvSpPr>
          <p:cNvPr id="23" name="Oval 22">
            <a:extLst>
              <a:ext uri="{FF2B5EF4-FFF2-40B4-BE49-F238E27FC236}">
                <a16:creationId xmlns:a16="http://schemas.microsoft.com/office/drawing/2014/main" id="{6AF8917B-723B-4141-99D9-3702E72B4270}"/>
              </a:ext>
            </a:extLst>
          </p:cNvPr>
          <p:cNvSpPr/>
          <p:nvPr/>
        </p:nvSpPr>
        <p:spPr>
          <a:xfrm>
            <a:off x="2124716" y="3516831"/>
            <a:ext cx="200051" cy="200051"/>
          </a:xfrm>
          <a:prstGeom prst="ellipse">
            <a:avLst/>
          </a:prstGeom>
          <a:solidFill>
            <a:schemeClr val="tx1">
              <a:lumMod val="60000"/>
              <a:lumOff val="40000"/>
            </a:schemeClr>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solidFill>
                <a:schemeClr val="bg1"/>
              </a:solidFill>
            </a:endParaRPr>
          </a:p>
        </p:txBody>
      </p:sp>
      <p:sp>
        <p:nvSpPr>
          <p:cNvPr id="24" name="Rectangular Callout 11">
            <a:extLst>
              <a:ext uri="{FF2B5EF4-FFF2-40B4-BE49-F238E27FC236}">
                <a16:creationId xmlns:a16="http://schemas.microsoft.com/office/drawing/2014/main" id="{C630928E-CB3D-442E-9712-A3226449B0B4}"/>
              </a:ext>
            </a:extLst>
          </p:cNvPr>
          <p:cNvSpPr/>
          <p:nvPr/>
        </p:nvSpPr>
        <p:spPr>
          <a:xfrm>
            <a:off x="1745192" y="2583509"/>
            <a:ext cx="1685819" cy="543832"/>
          </a:xfrm>
          <a:prstGeom prst="wedgeRectCallout">
            <a:avLst>
              <a:gd name="adj1" fmla="val -21940"/>
              <a:gd name="adj2" fmla="val 75293"/>
            </a:avLst>
          </a:prstGeom>
          <a:noFill/>
          <a:ln w="3810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lvl="0"/>
            <a:r>
              <a:rPr lang="en-US" sz="1333" dirty="0">
                <a:solidFill>
                  <a:schemeClr val="tx1">
                    <a:lumMod val="60000"/>
                    <a:lumOff val="40000"/>
                  </a:schemeClr>
                </a:solidFill>
              </a:rPr>
              <a:t>RECOVERY </a:t>
            </a:r>
            <a:r>
              <a:rPr lang="en-US" sz="1333" dirty="0">
                <a:solidFill>
                  <a:srgbClr val="FF9900"/>
                </a:solidFill>
              </a:rPr>
              <a:t>POINT</a:t>
            </a:r>
            <a:r>
              <a:rPr lang="en-US" sz="1333" dirty="0">
                <a:solidFill>
                  <a:schemeClr val="tx1">
                    <a:lumMod val="60000"/>
                    <a:lumOff val="40000"/>
                  </a:schemeClr>
                </a:solidFill>
              </a:rPr>
              <a:t> OBJECTIVE (R</a:t>
            </a:r>
            <a:r>
              <a:rPr lang="en-US" sz="1333" dirty="0">
                <a:solidFill>
                  <a:srgbClr val="FF9900"/>
                </a:solidFill>
              </a:rPr>
              <a:t>P</a:t>
            </a:r>
            <a:r>
              <a:rPr lang="en-US" sz="1333" dirty="0">
                <a:solidFill>
                  <a:schemeClr val="tx1">
                    <a:lumMod val="60000"/>
                    <a:lumOff val="40000"/>
                  </a:schemeClr>
                </a:solidFill>
              </a:rPr>
              <a:t>O)</a:t>
            </a:r>
            <a:endParaRPr lang="en-US" sz="1333" b="1" dirty="0">
              <a:solidFill>
                <a:schemeClr val="tx1">
                  <a:lumMod val="60000"/>
                  <a:lumOff val="40000"/>
                </a:schemeClr>
              </a:solidFill>
              <a:ea typeface="PS TT Commons DemiBold" charset="0"/>
              <a:cs typeface="PS TT Commons DemiBold" charset="0"/>
            </a:endParaRPr>
          </a:p>
        </p:txBody>
      </p:sp>
      <p:cxnSp>
        <p:nvCxnSpPr>
          <p:cNvPr id="25" name="Straight Connector 24">
            <a:extLst>
              <a:ext uri="{FF2B5EF4-FFF2-40B4-BE49-F238E27FC236}">
                <a16:creationId xmlns:a16="http://schemas.microsoft.com/office/drawing/2014/main" id="{BCF85169-CF69-46D5-B22D-013EFE771561}"/>
              </a:ext>
            </a:extLst>
          </p:cNvPr>
          <p:cNvCxnSpPr>
            <a:cxnSpLocks/>
          </p:cNvCxnSpPr>
          <p:nvPr/>
        </p:nvCxnSpPr>
        <p:spPr>
          <a:xfrm flipV="1">
            <a:off x="2225599" y="3593922"/>
            <a:ext cx="0" cy="845533"/>
          </a:xfrm>
          <a:prstGeom prst="line">
            <a:avLst/>
          </a:prstGeom>
          <a:ln w="38100" cap="rnd" cmpd="sng">
            <a:solidFill>
              <a:schemeClr val="tx1">
                <a:lumMod val="60000"/>
                <a:lumOff val="40000"/>
              </a:schemeClr>
            </a:solidFill>
            <a:prstDash val="sysDot"/>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26" name="Right Brace 25">
            <a:extLst>
              <a:ext uri="{FF2B5EF4-FFF2-40B4-BE49-F238E27FC236}">
                <a16:creationId xmlns:a16="http://schemas.microsoft.com/office/drawing/2014/main" id="{F7A46D6E-BD92-458E-AC3C-17A19EFC40DF}"/>
              </a:ext>
            </a:extLst>
          </p:cNvPr>
          <p:cNvSpPr/>
          <p:nvPr/>
        </p:nvSpPr>
        <p:spPr>
          <a:xfrm rot="5400000">
            <a:off x="4058248" y="2337872"/>
            <a:ext cx="222691" cy="3307458"/>
          </a:xfrm>
          <a:prstGeom prst="rightBrace">
            <a:avLst/>
          </a:prstGeom>
          <a:ln>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27" name="TextBox 26">
            <a:extLst>
              <a:ext uri="{FF2B5EF4-FFF2-40B4-BE49-F238E27FC236}">
                <a16:creationId xmlns:a16="http://schemas.microsoft.com/office/drawing/2014/main" id="{BBBEA7AE-1B86-400D-BAF8-8F10CF44D76A}"/>
              </a:ext>
            </a:extLst>
          </p:cNvPr>
          <p:cNvSpPr txBox="1"/>
          <p:nvPr/>
        </p:nvSpPr>
        <p:spPr>
          <a:xfrm>
            <a:off x="2330177" y="4184228"/>
            <a:ext cx="3671207" cy="643839"/>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chemeClr val="tx1">
                    <a:lumMod val="60000"/>
                    <a:lumOff val="40000"/>
                  </a:schemeClr>
                </a:solidFill>
                <a:latin typeface="+mj-lt"/>
              </a:rPr>
              <a:t>Lost data </a:t>
            </a:r>
          </a:p>
          <a:p>
            <a:pPr algn="ctr" defTabSz="293016">
              <a:lnSpc>
                <a:spcPct val="85000"/>
              </a:lnSpc>
              <a:spcBef>
                <a:spcPct val="0"/>
              </a:spcBef>
            </a:pPr>
            <a:r>
              <a:rPr lang="en-US" sz="1600" dirty="0">
                <a:solidFill>
                  <a:schemeClr val="tx1">
                    <a:lumMod val="60000"/>
                    <a:lumOff val="40000"/>
                  </a:schemeClr>
                </a:solidFill>
                <a:latin typeface="+mj-lt"/>
              </a:rPr>
              <a:t>When was your data last backed up </a:t>
            </a:r>
            <a:br>
              <a:rPr lang="en-US" sz="1600" dirty="0">
                <a:solidFill>
                  <a:schemeClr val="tx1">
                    <a:lumMod val="60000"/>
                    <a:lumOff val="40000"/>
                  </a:schemeClr>
                </a:solidFill>
                <a:latin typeface="+mj-lt"/>
              </a:rPr>
            </a:br>
            <a:r>
              <a:rPr lang="en-US" sz="1600" dirty="0">
                <a:solidFill>
                  <a:schemeClr val="tx1">
                    <a:lumMod val="60000"/>
                    <a:lumOff val="40000"/>
                  </a:schemeClr>
                </a:solidFill>
                <a:latin typeface="+mj-lt"/>
              </a:rPr>
              <a:t>BEFORE the disaster?</a:t>
            </a:r>
          </a:p>
        </p:txBody>
      </p:sp>
      <p:sp>
        <p:nvSpPr>
          <p:cNvPr id="21" name="Title 20">
            <a:extLst>
              <a:ext uri="{FF2B5EF4-FFF2-40B4-BE49-F238E27FC236}">
                <a16:creationId xmlns:a16="http://schemas.microsoft.com/office/drawing/2014/main" id="{377ADA0F-580B-4A76-A406-A9BD612B356B}"/>
              </a:ext>
            </a:extLst>
          </p:cNvPr>
          <p:cNvSpPr>
            <a:spLocks noGrp="1"/>
          </p:cNvSpPr>
          <p:nvPr>
            <p:ph type="title"/>
          </p:nvPr>
        </p:nvSpPr>
        <p:spPr/>
        <p:txBody>
          <a:bodyPr/>
          <a:lstStyle/>
          <a:p>
            <a:r>
              <a:rPr lang="en-US" dirty="0"/>
              <a:t>RPO vs. RTO</a:t>
            </a:r>
          </a:p>
        </p:txBody>
      </p:sp>
      <p:pic>
        <p:nvPicPr>
          <p:cNvPr id="2" name="Picture 1" descr="Logo, icon&#10;&#10;Description automatically generated">
            <a:extLst>
              <a:ext uri="{FF2B5EF4-FFF2-40B4-BE49-F238E27FC236}">
                <a16:creationId xmlns:a16="http://schemas.microsoft.com/office/drawing/2014/main" id="{018C34CA-6A02-1C63-FDE5-31A76419B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3496" y="2269270"/>
            <a:ext cx="1045007" cy="1045007"/>
          </a:xfrm>
          <a:prstGeom prst="rect">
            <a:avLst/>
          </a:prstGeom>
        </p:spPr>
      </p:pic>
    </p:spTree>
    <p:extLst>
      <p:ext uri="{BB962C8B-B14F-4D97-AF65-F5344CB8AC3E}">
        <p14:creationId xmlns:p14="http://schemas.microsoft.com/office/powerpoint/2010/main" val="393306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2" grpId="0"/>
      <p:bldP spid="23" grpId="0" animBg="1"/>
      <p:bldP spid="24" grpId="0" animBg="1"/>
      <p:bldP spid="26" grpId="0" animBg="1"/>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DISASTER RECOVERY</a:t>
            </a:r>
          </a:p>
          <a:p>
            <a:pPr lvl="1"/>
            <a:r>
              <a:rPr lang="en-US" sz="2000" dirty="0"/>
              <a:t>Recovery </a:t>
            </a:r>
            <a:r>
              <a:rPr lang="en-US" sz="2000" dirty="0">
                <a:solidFill>
                  <a:srgbClr val="FF9900"/>
                </a:solidFill>
              </a:rPr>
              <a:t>Point</a:t>
            </a:r>
            <a:r>
              <a:rPr lang="en-US" sz="2000" dirty="0"/>
              <a:t> Objective (RPO): Has to do with data loss; when was data last backed up BEFORE a disaster?</a:t>
            </a:r>
          </a:p>
          <a:p>
            <a:pPr lvl="1"/>
            <a:r>
              <a:rPr lang="en-US" sz="2000" dirty="0"/>
              <a:t>Recovery </a:t>
            </a:r>
            <a:r>
              <a:rPr lang="en-US" sz="2000" dirty="0">
                <a:solidFill>
                  <a:srgbClr val="FF9900"/>
                </a:solidFill>
              </a:rPr>
              <a:t>Time</a:t>
            </a:r>
            <a:r>
              <a:rPr lang="en-US" sz="2000" dirty="0"/>
              <a:t> Objective (RTO): Related to the downtime AFTER a disaster</a:t>
            </a:r>
          </a:p>
          <a:p>
            <a:pPr lvl="1"/>
            <a:r>
              <a:rPr lang="en-US" sz="2000" dirty="0"/>
              <a:t>Pilot Light: Tens of minutes; </a:t>
            </a:r>
            <a:r>
              <a:rPr lang="en-US" sz="2000" dirty="0">
                <a:solidFill>
                  <a:srgbClr val="FF9900"/>
                </a:solidFill>
              </a:rPr>
              <a:t>start and scale </a:t>
            </a:r>
            <a:r>
              <a:rPr lang="en-US" sz="2000" dirty="0"/>
              <a:t>resources after an event (core services)</a:t>
            </a:r>
          </a:p>
          <a:p>
            <a:pPr lvl="1"/>
            <a:r>
              <a:rPr lang="en-US" sz="2000" dirty="0"/>
              <a:t>Warm Standby: Minutes; </a:t>
            </a:r>
            <a:r>
              <a:rPr lang="en-US" sz="2000" dirty="0">
                <a:solidFill>
                  <a:srgbClr val="FF9900"/>
                </a:solidFill>
              </a:rPr>
              <a:t>scale</a:t>
            </a:r>
            <a:r>
              <a:rPr lang="en-US" sz="2000" dirty="0"/>
              <a:t> resources after an event (business critical services)</a:t>
            </a:r>
          </a:p>
          <a:p>
            <a:pPr lvl="1"/>
            <a:r>
              <a:rPr lang="en-US" sz="2000" dirty="0"/>
              <a:t>Multi-site/Active-Active: Zero downtime (mission critical services)</a:t>
            </a:r>
          </a:p>
          <a:p>
            <a:pPr marL="0" indent="0">
              <a:spcBef>
                <a:spcPts val="800"/>
              </a:spcBef>
              <a:buNone/>
            </a:pPr>
            <a:r>
              <a:rPr lang="en-US" sz="2400" dirty="0">
                <a:solidFill>
                  <a:srgbClr val="FF9900"/>
                </a:solidFill>
              </a:rPr>
              <a:t>DATA LIFECYCLE MANAGER</a:t>
            </a:r>
          </a:p>
          <a:p>
            <a:pPr lvl="1"/>
            <a:r>
              <a:rPr lang="en-US" sz="2000" dirty="0"/>
              <a:t>Used for backup and recovery of EBS volumes (only)</a:t>
            </a:r>
          </a:p>
          <a:p>
            <a:pPr marL="0" indent="0">
              <a:spcBef>
                <a:spcPts val="800"/>
              </a:spcBef>
              <a:buNone/>
            </a:pPr>
            <a:r>
              <a:rPr lang="en-US" sz="2400" dirty="0">
                <a:solidFill>
                  <a:srgbClr val="FF9900"/>
                </a:solidFill>
              </a:rPr>
              <a:t>AWS BACKUP</a:t>
            </a:r>
          </a:p>
          <a:p>
            <a:pPr lvl="1"/>
            <a:r>
              <a:rPr lang="en-US" sz="2000" dirty="0"/>
              <a:t>Used to do backups for multiple services (EBS, </a:t>
            </a:r>
            <a:r>
              <a:rPr lang="en-US" sz="2000" dirty="0" err="1"/>
              <a:t>EFS</a:t>
            </a:r>
            <a:r>
              <a:rPr lang="en-US" sz="2000" dirty="0"/>
              <a:t>, </a:t>
            </a:r>
            <a:r>
              <a:rPr lang="en-US" sz="2000" dirty="0" err="1"/>
              <a:t>RDS</a:t>
            </a:r>
            <a:r>
              <a:rPr lang="en-US" sz="2000" dirty="0"/>
              <a:t>, etc.) all from a single interface</a:t>
            </a:r>
          </a:p>
        </p:txBody>
      </p:sp>
    </p:spTree>
    <p:extLst>
      <p:ext uri="{BB962C8B-B14F-4D97-AF65-F5344CB8AC3E}">
        <p14:creationId xmlns:p14="http://schemas.microsoft.com/office/powerpoint/2010/main" val="397389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199" y="1613141"/>
            <a:ext cx="11079997" cy="4589462"/>
          </a:xfrm>
        </p:spPr>
        <p:txBody>
          <a:bodyPr/>
          <a:lstStyle/>
          <a:p>
            <a:pPr marL="0" indent="0">
              <a:spcBef>
                <a:spcPts val="800"/>
              </a:spcBef>
              <a:buNone/>
            </a:pPr>
            <a:r>
              <a:rPr lang="en-US" sz="2400" dirty="0">
                <a:solidFill>
                  <a:srgbClr val="FF9900"/>
                </a:solidFill>
              </a:rPr>
              <a:t>BACKUP AND RESTORE WITH </a:t>
            </a:r>
            <a:r>
              <a:rPr lang="en-US" sz="2400" b="1" u="sng" dirty="0" err="1">
                <a:solidFill>
                  <a:srgbClr val="FF9900"/>
                </a:solidFill>
              </a:rPr>
              <a:t>RDS</a:t>
            </a:r>
            <a:endParaRPr lang="en-US" sz="2400" b="1" u="sng" dirty="0">
              <a:solidFill>
                <a:srgbClr val="FF9900"/>
              </a:solidFill>
            </a:endParaRPr>
          </a:p>
          <a:p>
            <a:pPr lvl="1"/>
            <a:r>
              <a:rPr lang="en-US" sz="2200" dirty="0"/>
              <a:t>Automated backups; </a:t>
            </a:r>
            <a:r>
              <a:rPr lang="en-US" sz="2200" dirty="0" err="1"/>
              <a:t>RDS</a:t>
            </a:r>
            <a:r>
              <a:rPr lang="en-US" sz="2200" dirty="0"/>
              <a:t> does a full daily snapshot (single region)</a:t>
            </a:r>
          </a:p>
          <a:p>
            <a:pPr lvl="1"/>
            <a:r>
              <a:rPr lang="en-US" sz="2200" dirty="0"/>
              <a:t>Snapshots; user-initiated (cross-region)</a:t>
            </a:r>
          </a:p>
          <a:p>
            <a:pPr lvl="1"/>
            <a:r>
              <a:rPr lang="en-US" sz="2200" dirty="0"/>
              <a:t>Read replicas (cross-region)</a:t>
            </a:r>
          </a:p>
          <a:p>
            <a:pPr lvl="1"/>
            <a:r>
              <a:rPr lang="en-US" sz="2200" dirty="0"/>
              <a:t>Restoration: To a point in time; From a snapshot; Promoting a read replica</a:t>
            </a:r>
          </a:p>
          <a:p>
            <a:pPr marL="0" indent="0">
              <a:spcBef>
                <a:spcPts val="800"/>
              </a:spcBef>
              <a:buNone/>
            </a:pPr>
            <a:r>
              <a:rPr lang="en-US" sz="2400" dirty="0">
                <a:solidFill>
                  <a:srgbClr val="FF9900"/>
                </a:solidFill>
              </a:rPr>
              <a:t>BACKUP AND RESTORE WITH </a:t>
            </a:r>
            <a:r>
              <a:rPr lang="en-US" sz="2400" b="1" u="sng" dirty="0">
                <a:solidFill>
                  <a:srgbClr val="FF9900"/>
                </a:solidFill>
              </a:rPr>
              <a:t>AURORA</a:t>
            </a:r>
          </a:p>
          <a:p>
            <a:pPr lvl="1"/>
            <a:r>
              <a:rPr lang="en-US" sz="2200" dirty="0"/>
              <a:t>Generally going to be faster and require less effort</a:t>
            </a:r>
          </a:p>
          <a:p>
            <a:pPr lvl="1"/>
            <a:r>
              <a:rPr lang="en-US" sz="2200" dirty="0"/>
              <a:t>Multi-Master: All DB instances have read/write capability (single region); if writer becomes unavailable, another takes over</a:t>
            </a:r>
          </a:p>
          <a:p>
            <a:pPr lvl="1"/>
            <a:r>
              <a:rPr lang="en-US" sz="2200" dirty="0"/>
              <a:t>Global Database: Spans up to 5 regions; during failover, a secondary region promoted to primary</a:t>
            </a:r>
          </a:p>
        </p:txBody>
      </p:sp>
    </p:spTree>
    <p:extLst>
      <p:ext uri="{BB962C8B-B14F-4D97-AF65-F5344CB8AC3E}">
        <p14:creationId xmlns:p14="http://schemas.microsoft.com/office/powerpoint/2010/main" val="212501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E73A824-31E9-4D72-9987-15940A7097E2}"/>
              </a:ext>
            </a:extLst>
          </p:cNvPr>
          <p:cNvCxnSpPr>
            <a:cxnSpLocks/>
          </p:cNvCxnSpPr>
          <p:nvPr/>
        </p:nvCxnSpPr>
        <p:spPr>
          <a:xfrm flipV="1">
            <a:off x="9794916" y="2828500"/>
            <a:ext cx="0" cy="609600"/>
          </a:xfrm>
          <a:prstGeom prst="line">
            <a:avLst/>
          </a:prstGeom>
          <a:ln w="38100" cap="rnd" cmpd="sng">
            <a:solidFill>
              <a:schemeClr val="tx1">
                <a:lumMod val="60000"/>
                <a:lumOff val="40000"/>
              </a:schemeClr>
            </a:solidFill>
            <a:prstDash val="sys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5E9FA4E-C1D6-443E-89F7-3BE303C19B8B}"/>
              </a:ext>
            </a:extLst>
          </p:cNvPr>
          <p:cNvCxnSpPr>
            <a:cxnSpLocks/>
          </p:cNvCxnSpPr>
          <p:nvPr/>
        </p:nvCxnSpPr>
        <p:spPr>
          <a:xfrm flipV="1">
            <a:off x="7368937" y="2839535"/>
            <a:ext cx="0" cy="609600"/>
          </a:xfrm>
          <a:prstGeom prst="line">
            <a:avLst/>
          </a:prstGeom>
          <a:ln w="38100" cap="rnd" cmpd="sng">
            <a:solidFill>
              <a:schemeClr val="tx1">
                <a:lumMod val="60000"/>
                <a:lumOff val="40000"/>
              </a:schemeClr>
            </a:solidFill>
            <a:prstDash val="sys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91BF856-9D97-4D2B-BCF8-A892062EDA88}"/>
              </a:ext>
            </a:extLst>
          </p:cNvPr>
          <p:cNvCxnSpPr>
            <a:cxnSpLocks/>
          </p:cNvCxnSpPr>
          <p:nvPr/>
        </p:nvCxnSpPr>
        <p:spPr>
          <a:xfrm flipV="1">
            <a:off x="2516979" y="2839669"/>
            <a:ext cx="0" cy="609600"/>
          </a:xfrm>
          <a:prstGeom prst="line">
            <a:avLst/>
          </a:prstGeom>
          <a:ln w="38100" cap="rnd" cmpd="sng">
            <a:solidFill>
              <a:schemeClr val="tx1">
                <a:lumMod val="60000"/>
                <a:lumOff val="40000"/>
              </a:schemeClr>
            </a:solidFill>
            <a:prstDash val="sys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6CE8FA0-E964-4956-AF30-16741FB02D54}"/>
              </a:ext>
            </a:extLst>
          </p:cNvPr>
          <p:cNvCxnSpPr>
            <a:cxnSpLocks/>
          </p:cNvCxnSpPr>
          <p:nvPr/>
        </p:nvCxnSpPr>
        <p:spPr>
          <a:xfrm flipV="1">
            <a:off x="4942958" y="2835393"/>
            <a:ext cx="0" cy="609600"/>
          </a:xfrm>
          <a:prstGeom prst="line">
            <a:avLst/>
          </a:prstGeom>
          <a:ln w="38100" cap="rnd" cmpd="sng">
            <a:solidFill>
              <a:schemeClr val="tx1">
                <a:lumMod val="60000"/>
                <a:lumOff val="40000"/>
              </a:schemeClr>
            </a:solidFill>
            <a:prstDash val="sysDot"/>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CE54B26-70CA-4DDF-983C-101252F3A0DD}"/>
              </a:ext>
            </a:extLst>
          </p:cNvPr>
          <p:cNvSpPr/>
          <p:nvPr/>
        </p:nvSpPr>
        <p:spPr>
          <a:xfrm>
            <a:off x="1289120" y="3429000"/>
            <a:ext cx="9905141" cy="193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Rectangle 26">
            <a:extLst>
              <a:ext uri="{FF2B5EF4-FFF2-40B4-BE49-F238E27FC236}">
                <a16:creationId xmlns:a16="http://schemas.microsoft.com/office/drawing/2014/main" id="{E339893A-367D-45A5-9584-D79420F1CAD8}"/>
              </a:ext>
            </a:extLst>
          </p:cNvPr>
          <p:cNvSpPr/>
          <p:nvPr/>
        </p:nvSpPr>
        <p:spPr>
          <a:xfrm>
            <a:off x="540287" y="3421919"/>
            <a:ext cx="649665" cy="193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en-US" sz="1467" dirty="0">
              <a:solidFill>
                <a:schemeClr val="accent4"/>
              </a:solidFill>
            </a:endParaRPr>
          </a:p>
        </p:txBody>
      </p:sp>
      <p:cxnSp>
        <p:nvCxnSpPr>
          <p:cNvPr id="4" name="Straight Connector 3">
            <a:extLst>
              <a:ext uri="{FF2B5EF4-FFF2-40B4-BE49-F238E27FC236}">
                <a16:creationId xmlns:a16="http://schemas.microsoft.com/office/drawing/2014/main" id="{D2BFCDE9-7C3A-4F30-851B-6C997A65509F}"/>
              </a:ext>
            </a:extLst>
          </p:cNvPr>
          <p:cNvCxnSpPr>
            <a:cxnSpLocks/>
          </p:cNvCxnSpPr>
          <p:nvPr/>
        </p:nvCxnSpPr>
        <p:spPr>
          <a:xfrm>
            <a:off x="1287919" y="2860897"/>
            <a:ext cx="9905142" cy="0"/>
          </a:xfrm>
          <a:prstGeom prst="line">
            <a:avLst/>
          </a:prstGeom>
          <a:ln w="38100" cap="rnd" cmpd="sng">
            <a:solidFill>
              <a:schemeClr val="tx1">
                <a:lumMod val="60000"/>
                <a:lumOff val="40000"/>
              </a:schemeClr>
            </a:solidFill>
            <a:prstDash val="sysDot"/>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82C5FFBB-DC05-4E8B-A25C-11976F09BA8C}"/>
              </a:ext>
            </a:extLst>
          </p:cNvPr>
          <p:cNvSpPr/>
          <p:nvPr/>
        </p:nvSpPr>
        <p:spPr>
          <a:xfrm>
            <a:off x="7258065" y="2760871"/>
            <a:ext cx="200051" cy="200051"/>
          </a:xfrm>
          <a:prstGeom prst="ellipse">
            <a:avLst/>
          </a:prstGeom>
          <a:solidFill>
            <a:schemeClr val="tx1">
              <a:lumMod val="60000"/>
              <a:lumOff val="40000"/>
            </a:schemeClr>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solidFill>
                <a:schemeClr val="bg1"/>
              </a:solidFill>
            </a:endParaRPr>
          </a:p>
        </p:txBody>
      </p:sp>
      <p:sp>
        <p:nvSpPr>
          <p:cNvPr id="6" name="TextBox 5">
            <a:extLst>
              <a:ext uri="{FF2B5EF4-FFF2-40B4-BE49-F238E27FC236}">
                <a16:creationId xmlns:a16="http://schemas.microsoft.com/office/drawing/2014/main" id="{AEEA3081-C950-4ABA-9115-BCAD13B61209}"/>
              </a:ext>
            </a:extLst>
          </p:cNvPr>
          <p:cNvSpPr txBox="1"/>
          <p:nvPr/>
        </p:nvSpPr>
        <p:spPr>
          <a:xfrm>
            <a:off x="11273548" y="2781974"/>
            <a:ext cx="742604" cy="178948"/>
          </a:xfrm>
          <a:prstGeom prst="rect">
            <a:avLst/>
          </a:prstGeom>
        </p:spPr>
        <p:txBody>
          <a:bodyPr vert="horz" wrap="square" lIns="0" tIns="21980" rIns="43959" bIns="21980" rtlCol="0" anchor="b" anchorCtr="0">
            <a:noAutofit/>
          </a:bodyPr>
          <a:lstStyle/>
          <a:p>
            <a:pPr defTabSz="293016">
              <a:lnSpc>
                <a:spcPct val="85000"/>
              </a:lnSpc>
              <a:spcBef>
                <a:spcPct val="0"/>
              </a:spcBef>
            </a:pPr>
            <a:r>
              <a:rPr lang="en-US" sz="1067" dirty="0">
                <a:solidFill>
                  <a:schemeClr val="bg1">
                    <a:lumMod val="50000"/>
                  </a:schemeClr>
                </a:solidFill>
              </a:rPr>
              <a:t>HIGH</a:t>
            </a:r>
          </a:p>
        </p:txBody>
      </p:sp>
      <p:sp>
        <p:nvSpPr>
          <p:cNvPr id="7" name="Oval 6">
            <a:extLst>
              <a:ext uri="{FF2B5EF4-FFF2-40B4-BE49-F238E27FC236}">
                <a16:creationId xmlns:a16="http://schemas.microsoft.com/office/drawing/2014/main" id="{90A3F0E4-2D4D-46F2-9819-02329B01BB78}"/>
              </a:ext>
            </a:extLst>
          </p:cNvPr>
          <p:cNvSpPr/>
          <p:nvPr/>
        </p:nvSpPr>
        <p:spPr>
          <a:xfrm>
            <a:off x="9682919" y="2751410"/>
            <a:ext cx="200051" cy="200051"/>
          </a:xfrm>
          <a:prstGeom prst="ellipse">
            <a:avLst/>
          </a:prstGeom>
          <a:solidFill>
            <a:schemeClr val="tx1">
              <a:lumMod val="60000"/>
              <a:lumOff val="40000"/>
            </a:schemeClr>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solidFill>
                <a:schemeClr val="bg1"/>
              </a:solidFill>
            </a:endParaRPr>
          </a:p>
        </p:txBody>
      </p:sp>
      <p:sp>
        <p:nvSpPr>
          <p:cNvPr id="13" name="Oval 12">
            <a:extLst>
              <a:ext uri="{FF2B5EF4-FFF2-40B4-BE49-F238E27FC236}">
                <a16:creationId xmlns:a16="http://schemas.microsoft.com/office/drawing/2014/main" id="{43EF83A4-6296-4F3D-A0E8-9C0A3B133977}"/>
              </a:ext>
            </a:extLst>
          </p:cNvPr>
          <p:cNvSpPr/>
          <p:nvPr/>
        </p:nvSpPr>
        <p:spPr>
          <a:xfrm>
            <a:off x="2416097" y="2762579"/>
            <a:ext cx="200051" cy="200051"/>
          </a:xfrm>
          <a:prstGeom prst="ellipse">
            <a:avLst/>
          </a:prstGeom>
          <a:solidFill>
            <a:schemeClr val="tx1">
              <a:lumMod val="60000"/>
              <a:lumOff val="40000"/>
            </a:schemeClr>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solidFill>
                <a:schemeClr val="bg1"/>
              </a:solidFill>
            </a:endParaRPr>
          </a:p>
        </p:txBody>
      </p:sp>
      <p:sp>
        <p:nvSpPr>
          <p:cNvPr id="14" name="Rectangular Callout 11">
            <a:extLst>
              <a:ext uri="{FF2B5EF4-FFF2-40B4-BE49-F238E27FC236}">
                <a16:creationId xmlns:a16="http://schemas.microsoft.com/office/drawing/2014/main" id="{B1F3761B-E572-4ADD-8E86-E02550FA2320}"/>
              </a:ext>
            </a:extLst>
          </p:cNvPr>
          <p:cNvSpPr/>
          <p:nvPr/>
        </p:nvSpPr>
        <p:spPr>
          <a:xfrm>
            <a:off x="1748206" y="2069733"/>
            <a:ext cx="1537547" cy="543832"/>
          </a:xfrm>
          <a:prstGeom prst="rect">
            <a:avLst/>
          </a:prstGeom>
          <a:noFill/>
          <a:ln w="3810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r>
              <a:rPr lang="en-US" sz="1333" dirty="0">
                <a:solidFill>
                  <a:schemeClr val="tx1">
                    <a:lumMod val="60000"/>
                    <a:lumOff val="40000"/>
                  </a:schemeClr>
                </a:solidFill>
              </a:rPr>
              <a:t>BACKUP AND RESTORE</a:t>
            </a:r>
            <a:endParaRPr lang="en-US" sz="1333" b="1" dirty="0">
              <a:solidFill>
                <a:schemeClr val="tx1">
                  <a:lumMod val="60000"/>
                  <a:lumOff val="40000"/>
                </a:schemeClr>
              </a:solidFill>
              <a:ea typeface="PS TT Commons DemiBold" charset="0"/>
              <a:cs typeface="PS TT Commons DemiBold" charset="0"/>
            </a:endParaRPr>
          </a:p>
        </p:txBody>
      </p:sp>
      <p:sp>
        <p:nvSpPr>
          <p:cNvPr id="17" name="TextBox 16">
            <a:extLst>
              <a:ext uri="{FF2B5EF4-FFF2-40B4-BE49-F238E27FC236}">
                <a16:creationId xmlns:a16="http://schemas.microsoft.com/office/drawing/2014/main" id="{5ED38BC5-E227-4FE6-BCDD-335801AB6D28}"/>
              </a:ext>
            </a:extLst>
          </p:cNvPr>
          <p:cNvSpPr txBox="1"/>
          <p:nvPr/>
        </p:nvSpPr>
        <p:spPr>
          <a:xfrm>
            <a:off x="1523826" y="4486838"/>
            <a:ext cx="2005485" cy="643839"/>
          </a:xfrm>
          <a:prstGeom prst="rect">
            <a:avLst/>
          </a:prstGeom>
        </p:spPr>
        <p:txBody>
          <a:bodyPr vert="horz" wrap="square" lIns="0" tIns="21980" rIns="43959" bIns="21980" rtlCol="0" anchor="t" anchorCtr="0">
            <a:noAutofit/>
          </a:bodyPr>
          <a:lstStyle/>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Lower priority use cases</a:t>
            </a:r>
          </a:p>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Restore data after event</a:t>
            </a:r>
          </a:p>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Deploy resources after event</a:t>
            </a:r>
          </a:p>
        </p:txBody>
      </p:sp>
      <p:sp>
        <p:nvSpPr>
          <p:cNvPr id="3" name="Title 2">
            <a:extLst>
              <a:ext uri="{FF2B5EF4-FFF2-40B4-BE49-F238E27FC236}">
                <a16:creationId xmlns:a16="http://schemas.microsoft.com/office/drawing/2014/main" id="{9E260388-C5A8-40F2-9468-0ADE9CE43D48}"/>
              </a:ext>
            </a:extLst>
          </p:cNvPr>
          <p:cNvSpPr>
            <a:spLocks noGrp="1"/>
          </p:cNvSpPr>
          <p:nvPr>
            <p:ph type="title"/>
          </p:nvPr>
        </p:nvSpPr>
        <p:spPr/>
        <p:txBody>
          <a:bodyPr/>
          <a:lstStyle/>
          <a:p>
            <a:r>
              <a:rPr lang="en-US" dirty="0"/>
              <a:t>Disaster Recovery Strategies</a:t>
            </a:r>
          </a:p>
        </p:txBody>
      </p:sp>
      <p:sp>
        <p:nvSpPr>
          <p:cNvPr id="20" name="TextBox 19">
            <a:extLst>
              <a:ext uri="{FF2B5EF4-FFF2-40B4-BE49-F238E27FC236}">
                <a16:creationId xmlns:a16="http://schemas.microsoft.com/office/drawing/2014/main" id="{BD334505-EB6B-4529-A6E2-8C660635FDFC}"/>
              </a:ext>
            </a:extLst>
          </p:cNvPr>
          <p:cNvSpPr txBox="1"/>
          <p:nvPr/>
        </p:nvSpPr>
        <p:spPr>
          <a:xfrm>
            <a:off x="494581" y="2781974"/>
            <a:ext cx="742604" cy="178948"/>
          </a:xfrm>
          <a:prstGeom prst="rect">
            <a:avLst/>
          </a:prstGeom>
        </p:spPr>
        <p:txBody>
          <a:bodyPr vert="horz" wrap="square" lIns="0" tIns="21980" rIns="43959" bIns="21980" rtlCol="0" anchor="b" anchorCtr="0">
            <a:noAutofit/>
          </a:bodyPr>
          <a:lstStyle/>
          <a:p>
            <a:pPr algn="r" defTabSz="293016">
              <a:lnSpc>
                <a:spcPct val="85000"/>
              </a:lnSpc>
              <a:spcBef>
                <a:spcPct val="0"/>
              </a:spcBef>
            </a:pPr>
            <a:r>
              <a:rPr lang="en-US" sz="1067" dirty="0">
                <a:solidFill>
                  <a:schemeClr val="bg1">
                    <a:lumMod val="50000"/>
                  </a:schemeClr>
                </a:solidFill>
              </a:rPr>
              <a:t>LOW</a:t>
            </a:r>
          </a:p>
        </p:txBody>
      </p:sp>
      <p:sp>
        <p:nvSpPr>
          <p:cNvPr id="21" name="Oval 20">
            <a:extLst>
              <a:ext uri="{FF2B5EF4-FFF2-40B4-BE49-F238E27FC236}">
                <a16:creationId xmlns:a16="http://schemas.microsoft.com/office/drawing/2014/main" id="{BCDD61B9-DA54-4364-BD50-D8AFB8A0C808}"/>
              </a:ext>
            </a:extLst>
          </p:cNvPr>
          <p:cNvSpPr/>
          <p:nvPr/>
        </p:nvSpPr>
        <p:spPr>
          <a:xfrm>
            <a:off x="4833212" y="2756729"/>
            <a:ext cx="200051" cy="200051"/>
          </a:xfrm>
          <a:prstGeom prst="ellipse">
            <a:avLst/>
          </a:prstGeom>
          <a:solidFill>
            <a:schemeClr val="tx1">
              <a:lumMod val="60000"/>
              <a:lumOff val="40000"/>
            </a:schemeClr>
          </a:solid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solidFill>
                <a:schemeClr val="bg1"/>
              </a:solidFill>
            </a:endParaRPr>
          </a:p>
        </p:txBody>
      </p:sp>
      <p:sp>
        <p:nvSpPr>
          <p:cNvPr id="23" name="Rectangular Callout 11">
            <a:extLst>
              <a:ext uri="{FF2B5EF4-FFF2-40B4-BE49-F238E27FC236}">
                <a16:creationId xmlns:a16="http://schemas.microsoft.com/office/drawing/2014/main" id="{2E9B9503-EDDC-4F15-BAEB-3972BAE1DAB6}"/>
              </a:ext>
            </a:extLst>
          </p:cNvPr>
          <p:cNvSpPr/>
          <p:nvPr/>
        </p:nvSpPr>
        <p:spPr>
          <a:xfrm>
            <a:off x="4179425" y="2068299"/>
            <a:ext cx="1537547" cy="543832"/>
          </a:xfrm>
          <a:prstGeom prst="rect">
            <a:avLst/>
          </a:prstGeom>
          <a:noFill/>
          <a:ln w="3810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r>
              <a:rPr lang="en-US" sz="1333" b="1" dirty="0">
                <a:solidFill>
                  <a:schemeClr val="tx1">
                    <a:lumMod val="60000"/>
                    <a:lumOff val="40000"/>
                  </a:schemeClr>
                </a:solidFill>
                <a:ea typeface="PS TT Commons DemiBold" charset="0"/>
                <a:cs typeface="PS TT Commons DemiBold" charset="0"/>
              </a:rPr>
              <a:t>PILOT LIGHT</a:t>
            </a:r>
          </a:p>
        </p:txBody>
      </p:sp>
      <p:sp>
        <p:nvSpPr>
          <p:cNvPr id="24" name="Rectangular Callout 11">
            <a:extLst>
              <a:ext uri="{FF2B5EF4-FFF2-40B4-BE49-F238E27FC236}">
                <a16:creationId xmlns:a16="http://schemas.microsoft.com/office/drawing/2014/main" id="{889F3F5E-8153-43F8-9247-DC8537DFC44F}"/>
              </a:ext>
            </a:extLst>
          </p:cNvPr>
          <p:cNvSpPr/>
          <p:nvPr/>
        </p:nvSpPr>
        <p:spPr>
          <a:xfrm>
            <a:off x="6589317" y="2068299"/>
            <a:ext cx="1537547" cy="543832"/>
          </a:xfrm>
          <a:prstGeom prst="rect">
            <a:avLst/>
          </a:prstGeom>
          <a:noFill/>
          <a:ln w="3810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r>
              <a:rPr lang="en-US" sz="1333" b="1" dirty="0">
                <a:solidFill>
                  <a:schemeClr val="tx1">
                    <a:lumMod val="60000"/>
                    <a:lumOff val="40000"/>
                  </a:schemeClr>
                </a:solidFill>
                <a:ea typeface="PS TT Commons DemiBold" charset="0"/>
                <a:cs typeface="PS TT Commons DemiBold" charset="0"/>
              </a:rPr>
              <a:t>WARM STANDBY</a:t>
            </a:r>
          </a:p>
        </p:txBody>
      </p:sp>
      <p:sp>
        <p:nvSpPr>
          <p:cNvPr id="25" name="Rectangular Callout 11">
            <a:extLst>
              <a:ext uri="{FF2B5EF4-FFF2-40B4-BE49-F238E27FC236}">
                <a16:creationId xmlns:a16="http://schemas.microsoft.com/office/drawing/2014/main" id="{AE148F6F-8844-4B70-B68A-1E67192969AD}"/>
              </a:ext>
            </a:extLst>
          </p:cNvPr>
          <p:cNvSpPr/>
          <p:nvPr/>
        </p:nvSpPr>
        <p:spPr>
          <a:xfrm>
            <a:off x="9015983" y="2068299"/>
            <a:ext cx="1537547" cy="543832"/>
          </a:xfrm>
          <a:prstGeom prst="rect">
            <a:avLst/>
          </a:prstGeom>
          <a:noFill/>
          <a:ln w="38100">
            <a:solidFill>
              <a:schemeClr val="tx1">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lvl="0" algn="ctr"/>
            <a:r>
              <a:rPr lang="en-US" sz="1333" b="1" dirty="0">
                <a:solidFill>
                  <a:schemeClr val="tx1">
                    <a:lumMod val="60000"/>
                    <a:lumOff val="40000"/>
                  </a:schemeClr>
                </a:solidFill>
                <a:ea typeface="PS TT Commons DemiBold" charset="0"/>
                <a:cs typeface="PS TT Commons DemiBold" charset="0"/>
              </a:rPr>
              <a:t>MULTI-SITE ACTIVE/ACTIVE</a:t>
            </a:r>
          </a:p>
        </p:txBody>
      </p:sp>
      <p:sp>
        <p:nvSpPr>
          <p:cNvPr id="26" name="TextBox 25">
            <a:extLst>
              <a:ext uri="{FF2B5EF4-FFF2-40B4-BE49-F238E27FC236}">
                <a16:creationId xmlns:a16="http://schemas.microsoft.com/office/drawing/2014/main" id="{912352A3-A35E-42B0-9776-42B564EE2285}"/>
              </a:ext>
            </a:extLst>
          </p:cNvPr>
          <p:cNvSpPr txBox="1"/>
          <p:nvPr/>
        </p:nvSpPr>
        <p:spPr>
          <a:xfrm>
            <a:off x="2103707" y="3501103"/>
            <a:ext cx="826059" cy="376939"/>
          </a:xfrm>
          <a:prstGeom prst="rect">
            <a:avLst/>
          </a:prstGeom>
        </p:spPr>
        <p:txBody>
          <a:bodyPr vert="horz" wrap="square" lIns="0" tIns="21980" rIns="43959" bIns="21980" rtlCol="0" anchor="ctr" anchorCtr="0">
            <a:noAutofit/>
          </a:bodyPr>
          <a:lstStyle/>
          <a:p>
            <a:pPr algn="ctr" defTabSz="293016">
              <a:lnSpc>
                <a:spcPct val="85000"/>
              </a:lnSpc>
              <a:spcBef>
                <a:spcPct val="0"/>
              </a:spcBef>
            </a:pPr>
            <a:r>
              <a:rPr lang="en-US" sz="1333" dirty="0">
                <a:solidFill>
                  <a:schemeClr val="accent4"/>
                </a:solidFill>
                <a:ea typeface="PS TT Commons" charset="0"/>
                <a:cs typeface="PS TT Commons" charset="0"/>
              </a:rPr>
              <a:t>HOURS</a:t>
            </a:r>
          </a:p>
        </p:txBody>
      </p:sp>
      <p:sp>
        <p:nvSpPr>
          <p:cNvPr id="29" name="TextBox 28">
            <a:extLst>
              <a:ext uri="{FF2B5EF4-FFF2-40B4-BE49-F238E27FC236}">
                <a16:creationId xmlns:a16="http://schemas.microsoft.com/office/drawing/2014/main" id="{EE2F06E5-1829-49D9-9116-1C161F82C932}"/>
              </a:ext>
            </a:extLst>
          </p:cNvPr>
          <p:cNvSpPr txBox="1"/>
          <p:nvPr/>
        </p:nvSpPr>
        <p:spPr>
          <a:xfrm>
            <a:off x="3962661" y="3501103"/>
            <a:ext cx="1971075" cy="376939"/>
          </a:xfrm>
          <a:prstGeom prst="rect">
            <a:avLst/>
          </a:prstGeom>
        </p:spPr>
        <p:txBody>
          <a:bodyPr vert="horz" wrap="square" lIns="0" tIns="21980" rIns="43959" bIns="21980" rtlCol="0" anchor="ctr" anchorCtr="0">
            <a:noAutofit/>
          </a:bodyPr>
          <a:lstStyle/>
          <a:p>
            <a:pPr algn="ctr" defTabSz="293016">
              <a:lnSpc>
                <a:spcPct val="85000"/>
              </a:lnSpc>
              <a:spcBef>
                <a:spcPct val="0"/>
              </a:spcBef>
            </a:pPr>
            <a:r>
              <a:rPr lang="en-US" sz="1333" dirty="0">
                <a:solidFill>
                  <a:schemeClr val="accent4"/>
                </a:solidFill>
                <a:ea typeface="PS TT Commons" charset="0"/>
                <a:cs typeface="PS TT Commons" charset="0"/>
              </a:rPr>
              <a:t>TENS OF MINUTES</a:t>
            </a:r>
          </a:p>
        </p:txBody>
      </p:sp>
      <p:sp>
        <p:nvSpPr>
          <p:cNvPr id="30" name="TextBox 29">
            <a:extLst>
              <a:ext uri="{FF2B5EF4-FFF2-40B4-BE49-F238E27FC236}">
                <a16:creationId xmlns:a16="http://schemas.microsoft.com/office/drawing/2014/main" id="{674EBA4A-B3BC-4E1E-A319-24915806EC30}"/>
              </a:ext>
            </a:extLst>
          </p:cNvPr>
          <p:cNvSpPr txBox="1"/>
          <p:nvPr/>
        </p:nvSpPr>
        <p:spPr>
          <a:xfrm>
            <a:off x="6875192" y="3501103"/>
            <a:ext cx="999538" cy="376939"/>
          </a:xfrm>
          <a:prstGeom prst="rect">
            <a:avLst/>
          </a:prstGeom>
        </p:spPr>
        <p:txBody>
          <a:bodyPr vert="horz" wrap="square" lIns="0" tIns="21980" rIns="43959" bIns="21980" rtlCol="0" anchor="ctr" anchorCtr="0">
            <a:noAutofit/>
          </a:bodyPr>
          <a:lstStyle/>
          <a:p>
            <a:pPr algn="ctr" defTabSz="293016">
              <a:lnSpc>
                <a:spcPct val="85000"/>
              </a:lnSpc>
              <a:spcBef>
                <a:spcPct val="0"/>
              </a:spcBef>
            </a:pPr>
            <a:r>
              <a:rPr lang="en-US" sz="1333" dirty="0">
                <a:solidFill>
                  <a:schemeClr val="accent4"/>
                </a:solidFill>
                <a:ea typeface="PS TT Commons" charset="0"/>
                <a:cs typeface="PS TT Commons" charset="0"/>
              </a:rPr>
              <a:t>MINUTES</a:t>
            </a:r>
          </a:p>
        </p:txBody>
      </p:sp>
      <p:sp>
        <p:nvSpPr>
          <p:cNvPr id="31" name="TextBox 30">
            <a:extLst>
              <a:ext uri="{FF2B5EF4-FFF2-40B4-BE49-F238E27FC236}">
                <a16:creationId xmlns:a16="http://schemas.microsoft.com/office/drawing/2014/main" id="{F1C3577A-5D60-4364-93AF-0669685B1DD6}"/>
              </a:ext>
            </a:extLst>
          </p:cNvPr>
          <p:cNvSpPr txBox="1"/>
          <p:nvPr/>
        </p:nvSpPr>
        <p:spPr>
          <a:xfrm>
            <a:off x="9090073" y="3501103"/>
            <a:ext cx="1422399" cy="376939"/>
          </a:xfrm>
          <a:prstGeom prst="rect">
            <a:avLst/>
          </a:prstGeom>
        </p:spPr>
        <p:txBody>
          <a:bodyPr vert="horz" wrap="square" lIns="0" tIns="21980" rIns="43959" bIns="21980" rtlCol="0" anchor="ctr" anchorCtr="0">
            <a:noAutofit/>
          </a:bodyPr>
          <a:lstStyle/>
          <a:p>
            <a:pPr algn="ctr" defTabSz="293016">
              <a:lnSpc>
                <a:spcPct val="85000"/>
              </a:lnSpc>
              <a:spcBef>
                <a:spcPct val="0"/>
              </a:spcBef>
            </a:pPr>
            <a:r>
              <a:rPr lang="en-US" sz="1333" dirty="0">
                <a:solidFill>
                  <a:schemeClr val="accent4"/>
                </a:solidFill>
                <a:ea typeface="PS TT Commons" charset="0"/>
                <a:cs typeface="PS TT Commons" charset="0"/>
              </a:rPr>
              <a:t>REAL-TIME</a:t>
            </a:r>
          </a:p>
        </p:txBody>
      </p:sp>
      <p:cxnSp>
        <p:nvCxnSpPr>
          <p:cNvPr id="32" name="Straight Connector 31">
            <a:extLst>
              <a:ext uri="{FF2B5EF4-FFF2-40B4-BE49-F238E27FC236}">
                <a16:creationId xmlns:a16="http://schemas.microsoft.com/office/drawing/2014/main" id="{BDC9D599-0724-4B01-BF20-BED57D96BF7F}"/>
              </a:ext>
            </a:extLst>
          </p:cNvPr>
          <p:cNvCxnSpPr/>
          <p:nvPr/>
        </p:nvCxnSpPr>
        <p:spPr>
          <a:xfrm>
            <a:off x="1287919" y="3874727"/>
            <a:ext cx="99051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CBE980-F172-4A19-A5A0-54AA3156D5DB}"/>
              </a:ext>
            </a:extLst>
          </p:cNvPr>
          <p:cNvCxnSpPr>
            <a:cxnSpLocks/>
          </p:cNvCxnSpPr>
          <p:nvPr/>
        </p:nvCxnSpPr>
        <p:spPr>
          <a:xfrm>
            <a:off x="540287" y="3874727"/>
            <a:ext cx="6496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5FF4DC-A033-4EC2-9F95-14E3444922E0}"/>
              </a:ext>
            </a:extLst>
          </p:cNvPr>
          <p:cNvSpPr txBox="1"/>
          <p:nvPr/>
        </p:nvSpPr>
        <p:spPr>
          <a:xfrm>
            <a:off x="2113539" y="3966495"/>
            <a:ext cx="826059" cy="376939"/>
          </a:xfrm>
          <a:prstGeom prst="rect">
            <a:avLst/>
          </a:prstGeom>
        </p:spPr>
        <p:txBody>
          <a:bodyPr vert="horz" wrap="square" lIns="0" tIns="21980" rIns="43959" bIns="21980" rtlCol="0" anchor="ctr" anchorCtr="0">
            <a:noAutofit/>
          </a:bodyPr>
          <a:lstStyle/>
          <a:p>
            <a:pPr algn="ctr" defTabSz="293016">
              <a:lnSpc>
                <a:spcPct val="85000"/>
              </a:lnSpc>
              <a:spcBef>
                <a:spcPct val="0"/>
              </a:spcBef>
            </a:pPr>
            <a:r>
              <a:rPr lang="en-US" sz="1333" dirty="0">
                <a:solidFill>
                  <a:schemeClr val="accent5"/>
                </a:solidFill>
                <a:ea typeface="PS TT Commons" charset="0"/>
                <a:cs typeface="PS TT Commons" charset="0"/>
              </a:rPr>
              <a:t>$</a:t>
            </a:r>
          </a:p>
        </p:txBody>
      </p:sp>
      <p:sp>
        <p:nvSpPr>
          <p:cNvPr id="37" name="TextBox 36">
            <a:extLst>
              <a:ext uri="{FF2B5EF4-FFF2-40B4-BE49-F238E27FC236}">
                <a16:creationId xmlns:a16="http://schemas.microsoft.com/office/drawing/2014/main" id="{9B9BE634-D44C-40FB-ADBF-694F2A32674E}"/>
              </a:ext>
            </a:extLst>
          </p:cNvPr>
          <p:cNvSpPr txBox="1"/>
          <p:nvPr/>
        </p:nvSpPr>
        <p:spPr>
          <a:xfrm>
            <a:off x="3962661" y="3966495"/>
            <a:ext cx="1971075" cy="376939"/>
          </a:xfrm>
          <a:prstGeom prst="rect">
            <a:avLst/>
          </a:prstGeom>
        </p:spPr>
        <p:txBody>
          <a:bodyPr vert="horz" wrap="square" lIns="0" tIns="21980" rIns="43959" bIns="21980" rtlCol="0" anchor="ctr" anchorCtr="0">
            <a:noAutofit/>
          </a:bodyPr>
          <a:lstStyle/>
          <a:p>
            <a:pPr algn="ctr" defTabSz="293016">
              <a:lnSpc>
                <a:spcPct val="85000"/>
              </a:lnSpc>
              <a:spcBef>
                <a:spcPct val="0"/>
              </a:spcBef>
            </a:pPr>
            <a:r>
              <a:rPr lang="en-US" sz="1333" dirty="0">
                <a:solidFill>
                  <a:schemeClr val="accent5"/>
                </a:solidFill>
                <a:ea typeface="PS TT Commons" charset="0"/>
                <a:cs typeface="PS TT Commons" charset="0"/>
              </a:rPr>
              <a:t>$$</a:t>
            </a:r>
          </a:p>
        </p:txBody>
      </p:sp>
      <p:sp>
        <p:nvSpPr>
          <p:cNvPr id="38" name="TextBox 37">
            <a:extLst>
              <a:ext uri="{FF2B5EF4-FFF2-40B4-BE49-F238E27FC236}">
                <a16:creationId xmlns:a16="http://schemas.microsoft.com/office/drawing/2014/main" id="{9D946467-0245-4096-A969-8D8157258CFF}"/>
              </a:ext>
            </a:extLst>
          </p:cNvPr>
          <p:cNvSpPr txBox="1"/>
          <p:nvPr/>
        </p:nvSpPr>
        <p:spPr>
          <a:xfrm>
            <a:off x="6875192" y="3966495"/>
            <a:ext cx="999538" cy="376939"/>
          </a:xfrm>
          <a:prstGeom prst="rect">
            <a:avLst/>
          </a:prstGeom>
        </p:spPr>
        <p:txBody>
          <a:bodyPr vert="horz" wrap="square" lIns="0" tIns="21980" rIns="43959" bIns="21980" rtlCol="0" anchor="ctr" anchorCtr="0">
            <a:noAutofit/>
          </a:bodyPr>
          <a:lstStyle/>
          <a:p>
            <a:pPr algn="ctr" defTabSz="293016">
              <a:lnSpc>
                <a:spcPct val="85000"/>
              </a:lnSpc>
              <a:spcBef>
                <a:spcPct val="0"/>
              </a:spcBef>
            </a:pPr>
            <a:r>
              <a:rPr lang="en-US" sz="1333" dirty="0">
                <a:solidFill>
                  <a:schemeClr val="accent5"/>
                </a:solidFill>
                <a:ea typeface="PS TT Commons" charset="0"/>
                <a:cs typeface="PS TT Commons" charset="0"/>
              </a:rPr>
              <a:t>$$$</a:t>
            </a:r>
          </a:p>
        </p:txBody>
      </p:sp>
      <p:sp>
        <p:nvSpPr>
          <p:cNvPr id="39" name="TextBox 38">
            <a:extLst>
              <a:ext uri="{FF2B5EF4-FFF2-40B4-BE49-F238E27FC236}">
                <a16:creationId xmlns:a16="http://schemas.microsoft.com/office/drawing/2014/main" id="{2FC72315-BEB4-4F12-8897-5401B5CCA887}"/>
              </a:ext>
            </a:extLst>
          </p:cNvPr>
          <p:cNvSpPr txBox="1"/>
          <p:nvPr/>
        </p:nvSpPr>
        <p:spPr>
          <a:xfrm>
            <a:off x="9090073" y="3966495"/>
            <a:ext cx="1422399" cy="376939"/>
          </a:xfrm>
          <a:prstGeom prst="rect">
            <a:avLst/>
          </a:prstGeom>
        </p:spPr>
        <p:txBody>
          <a:bodyPr vert="horz" wrap="square" lIns="0" tIns="21980" rIns="43959" bIns="21980" rtlCol="0" anchor="ctr" anchorCtr="0">
            <a:noAutofit/>
          </a:bodyPr>
          <a:lstStyle/>
          <a:p>
            <a:pPr algn="ctr" defTabSz="293016">
              <a:lnSpc>
                <a:spcPct val="85000"/>
              </a:lnSpc>
              <a:spcBef>
                <a:spcPct val="0"/>
              </a:spcBef>
            </a:pPr>
            <a:r>
              <a:rPr lang="en-US" sz="1333" dirty="0">
                <a:solidFill>
                  <a:schemeClr val="accent5"/>
                </a:solidFill>
                <a:ea typeface="PS TT Commons" charset="0"/>
                <a:cs typeface="PS TT Commons" charset="0"/>
              </a:rPr>
              <a:t>$$$$</a:t>
            </a:r>
          </a:p>
        </p:txBody>
      </p:sp>
      <p:cxnSp>
        <p:nvCxnSpPr>
          <p:cNvPr id="40" name="Straight Connector 39">
            <a:extLst>
              <a:ext uri="{FF2B5EF4-FFF2-40B4-BE49-F238E27FC236}">
                <a16:creationId xmlns:a16="http://schemas.microsoft.com/office/drawing/2014/main" id="{11946BA0-D234-44F0-B03A-2DECCE3A5776}"/>
              </a:ext>
            </a:extLst>
          </p:cNvPr>
          <p:cNvCxnSpPr/>
          <p:nvPr/>
        </p:nvCxnSpPr>
        <p:spPr>
          <a:xfrm>
            <a:off x="1287919" y="4343399"/>
            <a:ext cx="99051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62A6EF-1020-414A-9CF2-CC190DF58FCC}"/>
              </a:ext>
            </a:extLst>
          </p:cNvPr>
          <p:cNvCxnSpPr>
            <a:cxnSpLocks/>
          </p:cNvCxnSpPr>
          <p:nvPr/>
        </p:nvCxnSpPr>
        <p:spPr>
          <a:xfrm>
            <a:off x="540287" y="4343399"/>
            <a:ext cx="64966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4EA3C64-A480-439B-BB42-B2BBB425D299}"/>
              </a:ext>
            </a:extLst>
          </p:cNvPr>
          <p:cNvSpPr txBox="1"/>
          <p:nvPr/>
        </p:nvSpPr>
        <p:spPr>
          <a:xfrm>
            <a:off x="354149" y="3487450"/>
            <a:ext cx="826059" cy="376939"/>
          </a:xfrm>
          <a:prstGeom prst="rect">
            <a:avLst/>
          </a:prstGeom>
        </p:spPr>
        <p:txBody>
          <a:bodyPr vert="horz" wrap="square" lIns="0" tIns="21980" rIns="43959" bIns="21980" rtlCol="0" anchor="ctr" anchorCtr="0">
            <a:noAutofit/>
          </a:bodyPr>
          <a:lstStyle/>
          <a:p>
            <a:pPr algn="r" defTabSz="293016">
              <a:lnSpc>
                <a:spcPct val="85000"/>
              </a:lnSpc>
              <a:spcBef>
                <a:spcPct val="0"/>
              </a:spcBef>
            </a:pPr>
            <a:r>
              <a:rPr lang="en-US" sz="1333" dirty="0">
                <a:solidFill>
                  <a:schemeClr val="accent4"/>
                </a:solidFill>
                <a:ea typeface="PS TT Commons" charset="0"/>
                <a:cs typeface="PS TT Commons" charset="0"/>
              </a:rPr>
              <a:t>RPO/</a:t>
            </a:r>
            <a:br>
              <a:rPr lang="en-US" sz="1333" dirty="0">
                <a:solidFill>
                  <a:schemeClr val="accent4"/>
                </a:solidFill>
                <a:ea typeface="PS TT Commons" charset="0"/>
                <a:cs typeface="PS TT Commons" charset="0"/>
              </a:rPr>
            </a:br>
            <a:r>
              <a:rPr lang="en-US" sz="1333" dirty="0">
                <a:solidFill>
                  <a:schemeClr val="accent4"/>
                </a:solidFill>
                <a:ea typeface="PS TT Commons" charset="0"/>
                <a:cs typeface="PS TT Commons" charset="0"/>
              </a:rPr>
              <a:t>RTO</a:t>
            </a:r>
          </a:p>
        </p:txBody>
      </p:sp>
      <p:sp>
        <p:nvSpPr>
          <p:cNvPr id="44" name="TextBox 43">
            <a:extLst>
              <a:ext uri="{FF2B5EF4-FFF2-40B4-BE49-F238E27FC236}">
                <a16:creationId xmlns:a16="http://schemas.microsoft.com/office/drawing/2014/main" id="{0BCF50D3-1D91-4FD3-AE2B-9521A167ACE8}"/>
              </a:ext>
            </a:extLst>
          </p:cNvPr>
          <p:cNvSpPr txBox="1"/>
          <p:nvPr/>
        </p:nvSpPr>
        <p:spPr>
          <a:xfrm>
            <a:off x="354149" y="3966495"/>
            <a:ext cx="826059" cy="376939"/>
          </a:xfrm>
          <a:prstGeom prst="rect">
            <a:avLst/>
          </a:prstGeom>
        </p:spPr>
        <p:txBody>
          <a:bodyPr vert="horz" wrap="square" lIns="0" tIns="21980" rIns="43959" bIns="21980" rtlCol="0" anchor="ctr" anchorCtr="0">
            <a:noAutofit/>
          </a:bodyPr>
          <a:lstStyle/>
          <a:p>
            <a:pPr algn="r" defTabSz="293016">
              <a:lnSpc>
                <a:spcPct val="85000"/>
              </a:lnSpc>
              <a:spcBef>
                <a:spcPct val="0"/>
              </a:spcBef>
            </a:pPr>
            <a:r>
              <a:rPr lang="en-US" sz="1333" dirty="0">
                <a:solidFill>
                  <a:schemeClr val="accent5"/>
                </a:solidFill>
                <a:ea typeface="PS TT Commons" charset="0"/>
                <a:cs typeface="PS TT Commons" charset="0"/>
              </a:rPr>
              <a:t>COST</a:t>
            </a:r>
          </a:p>
        </p:txBody>
      </p:sp>
      <p:sp>
        <p:nvSpPr>
          <p:cNvPr id="45" name="TextBox 44">
            <a:extLst>
              <a:ext uri="{FF2B5EF4-FFF2-40B4-BE49-F238E27FC236}">
                <a16:creationId xmlns:a16="http://schemas.microsoft.com/office/drawing/2014/main" id="{F7060D91-ED43-42B5-B2DE-C005C265392C}"/>
              </a:ext>
            </a:extLst>
          </p:cNvPr>
          <p:cNvSpPr txBox="1"/>
          <p:nvPr/>
        </p:nvSpPr>
        <p:spPr>
          <a:xfrm>
            <a:off x="3940216" y="4486838"/>
            <a:ext cx="2005485" cy="643839"/>
          </a:xfrm>
          <a:prstGeom prst="rect">
            <a:avLst/>
          </a:prstGeom>
        </p:spPr>
        <p:txBody>
          <a:bodyPr vert="horz" wrap="square" lIns="0" tIns="21980" rIns="43959" bIns="21980" rtlCol="0" anchor="t" anchorCtr="0">
            <a:noAutofit/>
          </a:bodyPr>
          <a:lstStyle/>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Less stringent RPO/RTO</a:t>
            </a:r>
          </a:p>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Core services</a:t>
            </a:r>
          </a:p>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Start and scale resources after event</a:t>
            </a:r>
          </a:p>
        </p:txBody>
      </p:sp>
      <p:sp>
        <p:nvSpPr>
          <p:cNvPr id="46" name="TextBox 45">
            <a:extLst>
              <a:ext uri="{FF2B5EF4-FFF2-40B4-BE49-F238E27FC236}">
                <a16:creationId xmlns:a16="http://schemas.microsoft.com/office/drawing/2014/main" id="{6AA3836F-7381-484B-BCCA-50BA2AC08E0D}"/>
              </a:ext>
            </a:extLst>
          </p:cNvPr>
          <p:cNvSpPr txBox="1"/>
          <p:nvPr/>
        </p:nvSpPr>
        <p:spPr>
          <a:xfrm>
            <a:off x="6355348" y="4486838"/>
            <a:ext cx="2005485" cy="643839"/>
          </a:xfrm>
          <a:prstGeom prst="rect">
            <a:avLst/>
          </a:prstGeom>
        </p:spPr>
        <p:txBody>
          <a:bodyPr vert="horz" wrap="square" lIns="0" tIns="21980" rIns="43959" bIns="21980" rtlCol="0" anchor="t" anchorCtr="0">
            <a:noAutofit/>
          </a:bodyPr>
          <a:lstStyle/>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More stringent RPO/RTO</a:t>
            </a:r>
          </a:p>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Business critical services</a:t>
            </a:r>
          </a:p>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Scale resources after event</a:t>
            </a:r>
          </a:p>
        </p:txBody>
      </p:sp>
      <p:sp>
        <p:nvSpPr>
          <p:cNvPr id="47" name="TextBox 46">
            <a:extLst>
              <a:ext uri="{FF2B5EF4-FFF2-40B4-BE49-F238E27FC236}">
                <a16:creationId xmlns:a16="http://schemas.microsoft.com/office/drawing/2014/main" id="{CA86E601-690A-4F23-B478-F89FE991C375}"/>
              </a:ext>
            </a:extLst>
          </p:cNvPr>
          <p:cNvSpPr txBox="1"/>
          <p:nvPr/>
        </p:nvSpPr>
        <p:spPr>
          <a:xfrm>
            <a:off x="8792174" y="4486838"/>
            <a:ext cx="2005485" cy="643839"/>
          </a:xfrm>
          <a:prstGeom prst="rect">
            <a:avLst/>
          </a:prstGeom>
        </p:spPr>
        <p:txBody>
          <a:bodyPr vert="horz" wrap="square" lIns="0" tIns="21980" rIns="43959" bIns="21980" rtlCol="0" anchor="t" anchorCtr="0">
            <a:noAutofit/>
          </a:bodyPr>
          <a:lstStyle/>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Zero downtime</a:t>
            </a:r>
          </a:p>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Near zero loss</a:t>
            </a:r>
          </a:p>
          <a:p>
            <a:pPr marL="228611" indent="-228611" defTabSz="293016">
              <a:lnSpc>
                <a:spcPct val="85000"/>
              </a:lnSpc>
              <a:spcBef>
                <a:spcPct val="0"/>
              </a:spcBef>
              <a:buFont typeface="Arial" panose="020B0604020202020204" pitchFamily="34" charset="0"/>
              <a:buChar char="•"/>
            </a:pPr>
            <a:r>
              <a:rPr lang="en-US" sz="1200" dirty="0">
                <a:solidFill>
                  <a:schemeClr val="tx1">
                    <a:lumMod val="60000"/>
                    <a:lumOff val="40000"/>
                  </a:schemeClr>
                </a:solidFill>
                <a:latin typeface="+mj-lt"/>
              </a:rPr>
              <a:t>Mission critical services</a:t>
            </a:r>
          </a:p>
        </p:txBody>
      </p:sp>
    </p:spTree>
    <p:extLst>
      <p:ext uri="{BB962C8B-B14F-4D97-AF65-F5344CB8AC3E}">
        <p14:creationId xmlns:p14="http://schemas.microsoft.com/office/powerpoint/2010/main" val="302634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P spid="5" grpId="0" animBg="1"/>
      <p:bldP spid="6" grpId="0"/>
      <p:bldP spid="7" grpId="0" animBg="1"/>
      <p:bldP spid="13" grpId="0" animBg="1"/>
      <p:bldP spid="14" grpId="0" animBg="1"/>
      <p:bldP spid="17" grpId="0"/>
      <p:bldP spid="20" grpId="0"/>
      <p:bldP spid="21" grpId="0" animBg="1"/>
      <p:bldP spid="23" grpId="0" animBg="1"/>
      <p:bldP spid="24" grpId="0" animBg="1"/>
      <p:bldP spid="25" grpId="0" animBg="1"/>
      <p:bldP spid="26" grpId="0"/>
      <p:bldP spid="29" grpId="0"/>
      <p:bldP spid="30" grpId="0"/>
      <p:bldP spid="31" grpId="0"/>
      <p:bldP spid="36" grpId="0"/>
      <p:bldP spid="37" grpId="0"/>
      <p:bldP spid="38" grpId="0"/>
      <p:bldP spid="39" grpId="0"/>
      <p:bldP spid="42" grpId="0"/>
      <p:bldP spid="44" grpId="0"/>
      <p:bldP spid="45" grpId="0"/>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8895-3A47-42C5-9863-9EA0C41A2C94}"/>
              </a:ext>
            </a:extLst>
          </p:cNvPr>
          <p:cNvSpPr>
            <a:spLocks noGrp="1"/>
          </p:cNvSpPr>
          <p:nvPr>
            <p:ph type="title"/>
          </p:nvPr>
        </p:nvSpPr>
        <p:spPr/>
        <p:txBody>
          <a:bodyPr/>
          <a:lstStyle/>
          <a:p>
            <a:r>
              <a:rPr lang="en-US" dirty="0"/>
              <a:t>Testing Recovery Paths</a:t>
            </a:r>
          </a:p>
        </p:txBody>
      </p:sp>
      <p:sp>
        <p:nvSpPr>
          <p:cNvPr id="3" name="Rectangle 2">
            <a:extLst>
              <a:ext uri="{FF2B5EF4-FFF2-40B4-BE49-F238E27FC236}">
                <a16:creationId xmlns:a16="http://schemas.microsoft.com/office/drawing/2014/main" id="{7A7BD030-AA06-44B6-B738-4CE158D8EED3}"/>
              </a:ext>
            </a:extLst>
          </p:cNvPr>
          <p:cNvSpPr/>
          <p:nvPr/>
        </p:nvSpPr>
        <p:spPr>
          <a:xfrm>
            <a:off x="2590800" y="1651000"/>
            <a:ext cx="7010400" cy="3556000"/>
          </a:xfrm>
          <a:prstGeom prst="rect">
            <a:avLst/>
          </a:prstGeom>
          <a:noFill/>
          <a:ln w="381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5" name="Picture 4">
            <a:extLst>
              <a:ext uri="{FF2B5EF4-FFF2-40B4-BE49-F238E27FC236}">
                <a16:creationId xmlns:a16="http://schemas.microsoft.com/office/drawing/2014/main" id="{95EE56F4-CE4B-470C-B538-C5543FAF27B9}"/>
              </a:ext>
            </a:extLst>
          </p:cNvPr>
          <p:cNvPicPr>
            <a:picLocks noChangeAspect="1"/>
          </p:cNvPicPr>
          <p:nvPr/>
        </p:nvPicPr>
        <p:blipFill>
          <a:blip r:embed="rId3"/>
          <a:stretch>
            <a:fillRect/>
          </a:stretch>
        </p:blipFill>
        <p:spPr>
          <a:xfrm>
            <a:off x="7083850" y="2375049"/>
            <a:ext cx="1615899" cy="1676400"/>
          </a:xfrm>
          <a:prstGeom prst="rect">
            <a:avLst/>
          </a:prstGeom>
        </p:spPr>
      </p:pic>
      <p:pic>
        <p:nvPicPr>
          <p:cNvPr id="7" name="Picture 6">
            <a:extLst>
              <a:ext uri="{FF2B5EF4-FFF2-40B4-BE49-F238E27FC236}">
                <a16:creationId xmlns:a16="http://schemas.microsoft.com/office/drawing/2014/main" id="{934FC5A2-ABBF-4B6B-931D-8CE1178FFAA4}"/>
              </a:ext>
            </a:extLst>
          </p:cNvPr>
          <p:cNvPicPr>
            <a:picLocks noChangeAspect="1"/>
          </p:cNvPicPr>
          <p:nvPr/>
        </p:nvPicPr>
        <p:blipFill>
          <a:blip r:embed="rId4"/>
          <a:stretch>
            <a:fillRect/>
          </a:stretch>
        </p:blipFill>
        <p:spPr>
          <a:xfrm>
            <a:off x="3324649" y="2375049"/>
            <a:ext cx="1615898" cy="1676400"/>
          </a:xfrm>
          <a:prstGeom prst="rect">
            <a:avLst/>
          </a:prstGeom>
        </p:spPr>
      </p:pic>
      <p:sp>
        <p:nvSpPr>
          <p:cNvPr id="8" name="TextBox 7">
            <a:extLst>
              <a:ext uri="{FF2B5EF4-FFF2-40B4-BE49-F238E27FC236}">
                <a16:creationId xmlns:a16="http://schemas.microsoft.com/office/drawing/2014/main" id="{367A9A57-B688-4F92-A9B5-0CE7740064DB}"/>
              </a:ext>
            </a:extLst>
          </p:cNvPr>
          <p:cNvSpPr txBox="1"/>
          <p:nvPr/>
        </p:nvSpPr>
        <p:spPr>
          <a:xfrm>
            <a:off x="3370598" y="4213497"/>
            <a:ext cx="1524000" cy="536303"/>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rgbClr val="E5E5E5">
                    <a:lumMod val="10000"/>
                  </a:srgbClr>
                </a:solidFill>
                <a:latin typeface="PS TT Commons DemiBold" panose="02000506030000020004" pitchFamily="50" charset="0"/>
                <a:ea typeface="PS TT Commons" charset="0"/>
                <a:cs typeface="PS TT Commons" charset="0"/>
              </a:rPr>
              <a:t>Primary d</a:t>
            </a:r>
            <a:r>
              <a:rPr lang="en-US" sz="1600" dirty="0" err="1">
                <a:solidFill>
                  <a:srgbClr val="E5E5E5">
                    <a:lumMod val="10000"/>
                  </a:srgbClr>
                </a:solidFill>
                <a:latin typeface="PS TT Commons DemiBold" panose="02000506030000020004" pitchFamily="50" charset="0"/>
                <a:ea typeface="PS TT Commons" charset="0"/>
                <a:cs typeface="PS TT Commons" charset="0"/>
              </a:rPr>
              <a:t>atabase</a:t>
            </a:r>
            <a:endParaRPr lang="en-US" sz="1600" dirty="0">
              <a:solidFill>
                <a:srgbClr val="E5E5E5">
                  <a:lumMod val="10000"/>
                </a:srgbClr>
              </a:solidFill>
              <a:latin typeface="PS TT Commons DemiBold" panose="02000506030000020004" pitchFamily="50" charset="0"/>
              <a:ea typeface="PS TT Commons" charset="0"/>
              <a:cs typeface="PS TT Commons" charset="0"/>
            </a:endParaRPr>
          </a:p>
        </p:txBody>
      </p:sp>
      <p:sp>
        <p:nvSpPr>
          <p:cNvPr id="9" name="TextBox 8">
            <a:extLst>
              <a:ext uri="{FF2B5EF4-FFF2-40B4-BE49-F238E27FC236}">
                <a16:creationId xmlns:a16="http://schemas.microsoft.com/office/drawing/2014/main" id="{575EB554-9200-41CD-93A9-3EEE315A684C}"/>
              </a:ext>
            </a:extLst>
          </p:cNvPr>
          <p:cNvSpPr txBox="1"/>
          <p:nvPr/>
        </p:nvSpPr>
        <p:spPr>
          <a:xfrm>
            <a:off x="7129799" y="4213497"/>
            <a:ext cx="1524000" cy="536303"/>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rgbClr val="E5E5E5">
                    <a:lumMod val="10000"/>
                  </a:srgbClr>
                </a:solidFill>
                <a:latin typeface="PS TT Commons DemiBold" panose="02000506030000020004" pitchFamily="50" charset="0"/>
                <a:ea typeface="PS TT Commons" charset="0"/>
                <a:cs typeface="PS TT Commons" charset="0"/>
              </a:rPr>
              <a:t>Secondary  database, read-only</a:t>
            </a:r>
          </a:p>
        </p:txBody>
      </p:sp>
    </p:spTree>
    <p:extLst>
      <p:ext uri="{BB962C8B-B14F-4D97-AF65-F5344CB8AC3E}">
        <p14:creationId xmlns:p14="http://schemas.microsoft.com/office/powerpoint/2010/main" val="127071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8895-3A47-42C5-9863-9EA0C41A2C94}"/>
              </a:ext>
            </a:extLst>
          </p:cNvPr>
          <p:cNvSpPr>
            <a:spLocks noGrp="1"/>
          </p:cNvSpPr>
          <p:nvPr>
            <p:ph type="title"/>
          </p:nvPr>
        </p:nvSpPr>
        <p:spPr/>
        <p:txBody>
          <a:bodyPr/>
          <a:lstStyle/>
          <a:p>
            <a:r>
              <a:rPr lang="en-US" dirty="0"/>
              <a:t>Testing Recovery Paths</a:t>
            </a:r>
          </a:p>
        </p:txBody>
      </p:sp>
      <p:sp>
        <p:nvSpPr>
          <p:cNvPr id="3" name="Rectangle 2">
            <a:extLst>
              <a:ext uri="{FF2B5EF4-FFF2-40B4-BE49-F238E27FC236}">
                <a16:creationId xmlns:a16="http://schemas.microsoft.com/office/drawing/2014/main" id="{7A7BD030-AA06-44B6-B738-4CE158D8EED3}"/>
              </a:ext>
            </a:extLst>
          </p:cNvPr>
          <p:cNvSpPr/>
          <p:nvPr/>
        </p:nvSpPr>
        <p:spPr>
          <a:xfrm>
            <a:off x="2590800" y="1651000"/>
            <a:ext cx="7010400" cy="3556000"/>
          </a:xfrm>
          <a:prstGeom prst="rect">
            <a:avLst/>
          </a:prstGeom>
          <a:noFill/>
          <a:ln w="381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5" name="Picture 4">
            <a:extLst>
              <a:ext uri="{FF2B5EF4-FFF2-40B4-BE49-F238E27FC236}">
                <a16:creationId xmlns:a16="http://schemas.microsoft.com/office/drawing/2014/main" id="{95EE56F4-CE4B-470C-B538-C5543FAF27B9}"/>
              </a:ext>
            </a:extLst>
          </p:cNvPr>
          <p:cNvPicPr>
            <a:picLocks noChangeAspect="1"/>
          </p:cNvPicPr>
          <p:nvPr/>
        </p:nvPicPr>
        <p:blipFill>
          <a:blip r:embed="rId3"/>
          <a:stretch>
            <a:fillRect/>
          </a:stretch>
        </p:blipFill>
        <p:spPr>
          <a:xfrm>
            <a:off x="7083850" y="2375049"/>
            <a:ext cx="1615899" cy="1676400"/>
          </a:xfrm>
          <a:prstGeom prst="rect">
            <a:avLst/>
          </a:prstGeom>
        </p:spPr>
      </p:pic>
      <p:pic>
        <p:nvPicPr>
          <p:cNvPr id="7" name="Picture 6">
            <a:extLst>
              <a:ext uri="{FF2B5EF4-FFF2-40B4-BE49-F238E27FC236}">
                <a16:creationId xmlns:a16="http://schemas.microsoft.com/office/drawing/2014/main" id="{934FC5A2-ABBF-4B6B-931D-8CE1178FFAA4}"/>
              </a:ext>
            </a:extLst>
          </p:cNvPr>
          <p:cNvPicPr>
            <a:picLocks noChangeAspect="1"/>
          </p:cNvPicPr>
          <p:nvPr/>
        </p:nvPicPr>
        <p:blipFill>
          <a:blip r:embed="rId4"/>
          <a:stretch>
            <a:fillRect/>
          </a:stretch>
        </p:blipFill>
        <p:spPr>
          <a:xfrm>
            <a:off x="3324649" y="2375049"/>
            <a:ext cx="1615898" cy="1676400"/>
          </a:xfrm>
          <a:prstGeom prst="rect">
            <a:avLst/>
          </a:prstGeom>
        </p:spPr>
      </p:pic>
      <p:sp>
        <p:nvSpPr>
          <p:cNvPr id="8" name="TextBox 7">
            <a:extLst>
              <a:ext uri="{FF2B5EF4-FFF2-40B4-BE49-F238E27FC236}">
                <a16:creationId xmlns:a16="http://schemas.microsoft.com/office/drawing/2014/main" id="{367A9A57-B688-4F92-A9B5-0CE7740064DB}"/>
              </a:ext>
            </a:extLst>
          </p:cNvPr>
          <p:cNvSpPr txBox="1"/>
          <p:nvPr/>
        </p:nvSpPr>
        <p:spPr>
          <a:xfrm>
            <a:off x="3370598" y="4213497"/>
            <a:ext cx="1524000" cy="536303"/>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rgbClr val="E5E5E5">
                    <a:lumMod val="10000"/>
                  </a:srgbClr>
                </a:solidFill>
                <a:latin typeface="PS TT Commons DemiBold" panose="02000506030000020004" pitchFamily="50" charset="0"/>
                <a:ea typeface="PS TT Commons" charset="0"/>
                <a:cs typeface="PS TT Commons" charset="0"/>
              </a:rPr>
              <a:t>Primary d</a:t>
            </a:r>
            <a:r>
              <a:rPr lang="en-US" sz="1600" dirty="0" err="1">
                <a:solidFill>
                  <a:srgbClr val="E5E5E5">
                    <a:lumMod val="10000"/>
                  </a:srgbClr>
                </a:solidFill>
                <a:latin typeface="PS TT Commons DemiBold" panose="02000506030000020004" pitchFamily="50" charset="0"/>
                <a:ea typeface="PS TT Commons" charset="0"/>
                <a:cs typeface="PS TT Commons" charset="0"/>
              </a:rPr>
              <a:t>atabase</a:t>
            </a:r>
            <a:endParaRPr lang="en-US" sz="1600" dirty="0">
              <a:solidFill>
                <a:srgbClr val="E5E5E5">
                  <a:lumMod val="10000"/>
                </a:srgbClr>
              </a:solidFill>
              <a:latin typeface="PS TT Commons DemiBold" panose="02000506030000020004" pitchFamily="50" charset="0"/>
              <a:ea typeface="PS TT Commons" charset="0"/>
              <a:cs typeface="PS TT Commons" charset="0"/>
            </a:endParaRPr>
          </a:p>
        </p:txBody>
      </p:sp>
      <p:sp>
        <p:nvSpPr>
          <p:cNvPr id="9" name="TextBox 8">
            <a:extLst>
              <a:ext uri="{FF2B5EF4-FFF2-40B4-BE49-F238E27FC236}">
                <a16:creationId xmlns:a16="http://schemas.microsoft.com/office/drawing/2014/main" id="{575EB554-9200-41CD-93A9-3EEE315A684C}"/>
              </a:ext>
            </a:extLst>
          </p:cNvPr>
          <p:cNvSpPr txBox="1"/>
          <p:nvPr/>
        </p:nvSpPr>
        <p:spPr>
          <a:xfrm>
            <a:off x="7129799" y="4213497"/>
            <a:ext cx="1524000" cy="536303"/>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rgbClr val="E5E5E5">
                    <a:lumMod val="10000"/>
                  </a:srgbClr>
                </a:solidFill>
                <a:latin typeface="PS TT Commons DemiBold" panose="02000506030000020004" pitchFamily="50" charset="0"/>
                <a:ea typeface="PS TT Commons" charset="0"/>
                <a:cs typeface="PS TT Commons" charset="0"/>
              </a:rPr>
              <a:t>Secondary  database, read-only</a:t>
            </a:r>
          </a:p>
        </p:txBody>
      </p:sp>
      <p:sp>
        <p:nvSpPr>
          <p:cNvPr id="10" name="Multiplication Sign 9">
            <a:extLst>
              <a:ext uri="{FF2B5EF4-FFF2-40B4-BE49-F238E27FC236}">
                <a16:creationId xmlns:a16="http://schemas.microsoft.com/office/drawing/2014/main" id="{9C2022BB-7AC5-4EA1-AF0D-7F3B6A699A81}"/>
              </a:ext>
            </a:extLst>
          </p:cNvPr>
          <p:cNvSpPr/>
          <p:nvPr/>
        </p:nvSpPr>
        <p:spPr>
          <a:xfrm>
            <a:off x="3269673" y="2375049"/>
            <a:ext cx="1689347" cy="1689347"/>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Arrow: Right 3">
            <a:extLst>
              <a:ext uri="{FF2B5EF4-FFF2-40B4-BE49-F238E27FC236}">
                <a16:creationId xmlns:a16="http://schemas.microsoft.com/office/drawing/2014/main" id="{5F34B42D-54BC-42AA-A9E1-80751F9E35C8}"/>
              </a:ext>
            </a:extLst>
          </p:cNvPr>
          <p:cNvSpPr/>
          <p:nvPr/>
        </p:nvSpPr>
        <p:spPr>
          <a:xfrm>
            <a:off x="5181600" y="3225800"/>
            <a:ext cx="1524000"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36239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8895-3A47-42C5-9863-9EA0C41A2C94}"/>
              </a:ext>
            </a:extLst>
          </p:cNvPr>
          <p:cNvSpPr>
            <a:spLocks noGrp="1"/>
          </p:cNvSpPr>
          <p:nvPr>
            <p:ph type="title"/>
          </p:nvPr>
        </p:nvSpPr>
        <p:spPr/>
        <p:txBody>
          <a:bodyPr/>
          <a:lstStyle/>
          <a:p>
            <a:r>
              <a:rPr lang="en-US" dirty="0"/>
              <a:t>Testing Recovery Paths</a:t>
            </a:r>
          </a:p>
        </p:txBody>
      </p:sp>
      <p:sp>
        <p:nvSpPr>
          <p:cNvPr id="3" name="Rectangle 2">
            <a:extLst>
              <a:ext uri="{FF2B5EF4-FFF2-40B4-BE49-F238E27FC236}">
                <a16:creationId xmlns:a16="http://schemas.microsoft.com/office/drawing/2014/main" id="{7A7BD030-AA06-44B6-B738-4CE158D8EED3}"/>
              </a:ext>
            </a:extLst>
          </p:cNvPr>
          <p:cNvSpPr/>
          <p:nvPr/>
        </p:nvSpPr>
        <p:spPr>
          <a:xfrm>
            <a:off x="2590800" y="1498600"/>
            <a:ext cx="7010400" cy="4673600"/>
          </a:xfrm>
          <a:prstGeom prst="rect">
            <a:avLst/>
          </a:prstGeom>
          <a:noFill/>
          <a:ln w="381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67A9A57-B688-4F92-A9B5-0CE7740064DB}"/>
              </a:ext>
            </a:extLst>
          </p:cNvPr>
          <p:cNvSpPr txBox="1"/>
          <p:nvPr/>
        </p:nvSpPr>
        <p:spPr>
          <a:xfrm>
            <a:off x="4318792" y="1683619"/>
            <a:ext cx="3554413" cy="356878"/>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rgbClr val="E5E5E5">
                    <a:lumMod val="10000"/>
                  </a:srgbClr>
                </a:solidFill>
                <a:latin typeface="PS TT Commons DemiBold" panose="02000506030000020004" pitchFamily="50" charset="0"/>
                <a:ea typeface="PS TT Commons" charset="0"/>
                <a:cs typeface="PS TT Commons" charset="0"/>
              </a:rPr>
              <a:t>Load balancer and auto scaling</a:t>
            </a:r>
          </a:p>
        </p:txBody>
      </p:sp>
      <p:sp>
        <p:nvSpPr>
          <p:cNvPr id="9" name="TextBox 8">
            <a:extLst>
              <a:ext uri="{FF2B5EF4-FFF2-40B4-BE49-F238E27FC236}">
                <a16:creationId xmlns:a16="http://schemas.microsoft.com/office/drawing/2014/main" id="{575EB554-9200-41CD-93A9-3EEE315A684C}"/>
              </a:ext>
            </a:extLst>
          </p:cNvPr>
          <p:cNvSpPr txBox="1"/>
          <p:nvPr/>
        </p:nvSpPr>
        <p:spPr>
          <a:xfrm>
            <a:off x="5167339" y="5729357"/>
            <a:ext cx="1857319" cy="263830"/>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rgbClr val="E5E5E5">
                    <a:lumMod val="10000"/>
                  </a:srgbClr>
                </a:solidFill>
                <a:latin typeface="PS TT Commons DemiBold" panose="02000506030000020004" pitchFamily="50" charset="0"/>
                <a:ea typeface="PS TT Commons" charset="0"/>
                <a:cs typeface="PS TT Commons" charset="0"/>
              </a:rPr>
              <a:t>EC2 instances</a:t>
            </a:r>
          </a:p>
        </p:txBody>
      </p:sp>
      <p:pic>
        <p:nvPicPr>
          <p:cNvPr id="11" name="Picture 10">
            <a:extLst>
              <a:ext uri="{FF2B5EF4-FFF2-40B4-BE49-F238E27FC236}">
                <a16:creationId xmlns:a16="http://schemas.microsoft.com/office/drawing/2014/main" id="{847EFB32-6AD5-42A3-BBDA-391961EF4E56}"/>
              </a:ext>
            </a:extLst>
          </p:cNvPr>
          <p:cNvPicPr>
            <a:picLocks noChangeAspect="1"/>
          </p:cNvPicPr>
          <p:nvPr/>
        </p:nvPicPr>
        <p:blipFill>
          <a:blip r:embed="rId3"/>
          <a:stretch>
            <a:fillRect/>
          </a:stretch>
        </p:blipFill>
        <p:spPr>
          <a:xfrm rot="5400000">
            <a:off x="5371818" y="2125714"/>
            <a:ext cx="1448362" cy="1345823"/>
          </a:xfrm>
          <a:prstGeom prst="rect">
            <a:avLst/>
          </a:prstGeom>
        </p:spPr>
      </p:pic>
      <p:pic>
        <p:nvPicPr>
          <p:cNvPr id="13" name="Picture 12">
            <a:extLst>
              <a:ext uri="{FF2B5EF4-FFF2-40B4-BE49-F238E27FC236}">
                <a16:creationId xmlns:a16="http://schemas.microsoft.com/office/drawing/2014/main" id="{CDE508ED-D0F2-4DE7-A2E5-D49158B5651B}"/>
              </a:ext>
            </a:extLst>
          </p:cNvPr>
          <p:cNvPicPr>
            <a:picLocks noChangeAspect="1"/>
          </p:cNvPicPr>
          <p:nvPr/>
        </p:nvPicPr>
        <p:blipFill>
          <a:blip r:embed="rId4"/>
          <a:stretch>
            <a:fillRect/>
          </a:stretch>
        </p:blipFill>
        <p:spPr>
          <a:xfrm>
            <a:off x="5730058" y="4037215"/>
            <a:ext cx="731885" cy="1524000"/>
          </a:xfrm>
          <a:prstGeom prst="rect">
            <a:avLst/>
          </a:prstGeom>
        </p:spPr>
      </p:pic>
      <p:pic>
        <p:nvPicPr>
          <p:cNvPr id="15" name="Picture 14">
            <a:extLst>
              <a:ext uri="{FF2B5EF4-FFF2-40B4-BE49-F238E27FC236}">
                <a16:creationId xmlns:a16="http://schemas.microsoft.com/office/drawing/2014/main" id="{C7FDE5D5-0A28-4F8C-832C-878B2AC8A71E}"/>
              </a:ext>
            </a:extLst>
          </p:cNvPr>
          <p:cNvPicPr>
            <a:picLocks noChangeAspect="1"/>
          </p:cNvPicPr>
          <p:nvPr/>
        </p:nvPicPr>
        <p:blipFill>
          <a:blip r:embed="rId4"/>
          <a:stretch>
            <a:fillRect/>
          </a:stretch>
        </p:blipFill>
        <p:spPr>
          <a:xfrm>
            <a:off x="4569491" y="4038600"/>
            <a:ext cx="731885" cy="1524000"/>
          </a:xfrm>
          <a:prstGeom prst="rect">
            <a:avLst/>
          </a:prstGeom>
        </p:spPr>
      </p:pic>
      <p:pic>
        <p:nvPicPr>
          <p:cNvPr id="17" name="Picture 16">
            <a:extLst>
              <a:ext uri="{FF2B5EF4-FFF2-40B4-BE49-F238E27FC236}">
                <a16:creationId xmlns:a16="http://schemas.microsoft.com/office/drawing/2014/main" id="{49776B75-8D93-4F7F-A5B6-B7698247FB5F}"/>
              </a:ext>
            </a:extLst>
          </p:cNvPr>
          <p:cNvPicPr>
            <a:picLocks noChangeAspect="1"/>
          </p:cNvPicPr>
          <p:nvPr/>
        </p:nvPicPr>
        <p:blipFill>
          <a:blip r:embed="rId4"/>
          <a:stretch>
            <a:fillRect/>
          </a:stretch>
        </p:blipFill>
        <p:spPr>
          <a:xfrm>
            <a:off x="6890624" y="4037215"/>
            <a:ext cx="731885" cy="1524000"/>
          </a:xfrm>
          <a:prstGeom prst="rect">
            <a:avLst/>
          </a:prstGeom>
        </p:spPr>
      </p:pic>
      <p:sp>
        <p:nvSpPr>
          <p:cNvPr id="4" name="TextBox 3">
            <a:extLst>
              <a:ext uri="{FF2B5EF4-FFF2-40B4-BE49-F238E27FC236}">
                <a16:creationId xmlns:a16="http://schemas.microsoft.com/office/drawing/2014/main" id="{2DA0B5AF-A3C7-40A1-8ED7-57D8793EF395}"/>
              </a:ext>
            </a:extLst>
          </p:cNvPr>
          <p:cNvSpPr txBox="1"/>
          <p:nvPr/>
        </p:nvSpPr>
        <p:spPr>
          <a:xfrm>
            <a:off x="3774867" y="3853343"/>
            <a:ext cx="731885" cy="1928322"/>
          </a:xfrm>
          <a:prstGeom prst="rect">
            <a:avLst/>
          </a:prstGeom>
        </p:spPr>
        <p:txBody>
          <a:bodyPr vert="horz" wrap="square" lIns="0" tIns="21980" rIns="43959" bIns="21980" rtlCol="0" anchor="b" anchorCtr="0">
            <a:noAutofit/>
          </a:bodyPr>
          <a:lstStyle/>
          <a:p>
            <a:pPr defTabSz="293016">
              <a:lnSpc>
                <a:spcPct val="85000"/>
              </a:lnSpc>
              <a:spcBef>
                <a:spcPct val="0"/>
              </a:spcBef>
            </a:pPr>
            <a:r>
              <a:rPr lang="en-US" sz="16001" dirty="0">
                <a:solidFill>
                  <a:schemeClr val="accent4"/>
                </a:solidFill>
                <a:latin typeface="PS TT Commons Light" panose="02000506030000020003" pitchFamily="50" charset="0"/>
                <a:ea typeface="PS TT Commons" charset="0"/>
                <a:cs typeface="PS TT Commons" charset="0"/>
              </a:rPr>
              <a:t>[</a:t>
            </a:r>
          </a:p>
        </p:txBody>
      </p:sp>
      <p:sp>
        <p:nvSpPr>
          <p:cNvPr id="12" name="TextBox 11">
            <a:extLst>
              <a:ext uri="{FF2B5EF4-FFF2-40B4-BE49-F238E27FC236}">
                <a16:creationId xmlns:a16="http://schemas.microsoft.com/office/drawing/2014/main" id="{D56FC878-3E2B-4E07-B86E-D9617812A527}"/>
              </a:ext>
            </a:extLst>
          </p:cNvPr>
          <p:cNvSpPr txBox="1"/>
          <p:nvPr/>
        </p:nvSpPr>
        <p:spPr>
          <a:xfrm>
            <a:off x="7873206" y="3853343"/>
            <a:ext cx="731885" cy="1928322"/>
          </a:xfrm>
          <a:prstGeom prst="rect">
            <a:avLst/>
          </a:prstGeom>
        </p:spPr>
        <p:txBody>
          <a:bodyPr vert="horz" wrap="square" lIns="0" tIns="21980" rIns="43959" bIns="21980" rtlCol="0" anchor="b" anchorCtr="0">
            <a:noAutofit/>
          </a:bodyPr>
          <a:lstStyle/>
          <a:p>
            <a:pPr defTabSz="293016">
              <a:lnSpc>
                <a:spcPct val="85000"/>
              </a:lnSpc>
              <a:spcBef>
                <a:spcPct val="0"/>
              </a:spcBef>
            </a:pPr>
            <a:r>
              <a:rPr lang="en-US" sz="16001" dirty="0">
                <a:solidFill>
                  <a:schemeClr val="accent4"/>
                </a:solidFill>
                <a:latin typeface="PS TT Commons Light" panose="02000506030000020003" pitchFamily="50" charset="0"/>
                <a:ea typeface="PS TT Commons" charset="0"/>
                <a:cs typeface="PS TT Commons" charset="0"/>
              </a:rPr>
              <a:t>]</a:t>
            </a:r>
          </a:p>
        </p:txBody>
      </p:sp>
    </p:spTree>
    <p:extLst>
      <p:ext uri="{BB962C8B-B14F-4D97-AF65-F5344CB8AC3E}">
        <p14:creationId xmlns:p14="http://schemas.microsoft.com/office/powerpoint/2010/main" val="3466423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8895-3A47-42C5-9863-9EA0C41A2C94}"/>
              </a:ext>
            </a:extLst>
          </p:cNvPr>
          <p:cNvSpPr>
            <a:spLocks noGrp="1"/>
          </p:cNvSpPr>
          <p:nvPr>
            <p:ph type="title"/>
          </p:nvPr>
        </p:nvSpPr>
        <p:spPr/>
        <p:txBody>
          <a:bodyPr/>
          <a:lstStyle/>
          <a:p>
            <a:r>
              <a:rPr lang="en-US" dirty="0"/>
              <a:t>Testing Recovery Paths</a:t>
            </a:r>
          </a:p>
        </p:txBody>
      </p:sp>
      <p:sp>
        <p:nvSpPr>
          <p:cNvPr id="3" name="Rectangle 2">
            <a:extLst>
              <a:ext uri="{FF2B5EF4-FFF2-40B4-BE49-F238E27FC236}">
                <a16:creationId xmlns:a16="http://schemas.microsoft.com/office/drawing/2014/main" id="{7A7BD030-AA06-44B6-B738-4CE158D8EED3}"/>
              </a:ext>
            </a:extLst>
          </p:cNvPr>
          <p:cNvSpPr/>
          <p:nvPr/>
        </p:nvSpPr>
        <p:spPr>
          <a:xfrm>
            <a:off x="2590800" y="1498600"/>
            <a:ext cx="7010400" cy="4673600"/>
          </a:xfrm>
          <a:prstGeom prst="rect">
            <a:avLst/>
          </a:prstGeom>
          <a:noFill/>
          <a:ln w="381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Box 7">
            <a:extLst>
              <a:ext uri="{FF2B5EF4-FFF2-40B4-BE49-F238E27FC236}">
                <a16:creationId xmlns:a16="http://schemas.microsoft.com/office/drawing/2014/main" id="{367A9A57-B688-4F92-A9B5-0CE7740064DB}"/>
              </a:ext>
            </a:extLst>
          </p:cNvPr>
          <p:cNvSpPr txBox="1"/>
          <p:nvPr/>
        </p:nvSpPr>
        <p:spPr>
          <a:xfrm>
            <a:off x="4318792" y="1683619"/>
            <a:ext cx="3554413" cy="356878"/>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rgbClr val="E5E5E5">
                    <a:lumMod val="10000"/>
                  </a:srgbClr>
                </a:solidFill>
                <a:latin typeface="PS TT Commons DemiBold" panose="02000506030000020004" pitchFamily="50" charset="0"/>
                <a:ea typeface="PS TT Commons" charset="0"/>
                <a:cs typeface="PS TT Commons" charset="0"/>
              </a:rPr>
              <a:t>Load balancer and auto scaling</a:t>
            </a:r>
          </a:p>
        </p:txBody>
      </p:sp>
      <p:sp>
        <p:nvSpPr>
          <p:cNvPr id="9" name="TextBox 8">
            <a:extLst>
              <a:ext uri="{FF2B5EF4-FFF2-40B4-BE49-F238E27FC236}">
                <a16:creationId xmlns:a16="http://schemas.microsoft.com/office/drawing/2014/main" id="{575EB554-9200-41CD-93A9-3EEE315A684C}"/>
              </a:ext>
            </a:extLst>
          </p:cNvPr>
          <p:cNvSpPr txBox="1"/>
          <p:nvPr/>
        </p:nvSpPr>
        <p:spPr>
          <a:xfrm>
            <a:off x="5167339" y="5729357"/>
            <a:ext cx="1857319" cy="263830"/>
          </a:xfrm>
          <a:prstGeom prst="rect">
            <a:avLst/>
          </a:prstGeom>
        </p:spPr>
        <p:txBody>
          <a:bodyPr vert="horz" wrap="square" lIns="0" tIns="21980" rIns="43959" bIns="21980" rtlCol="0" anchor="t" anchorCtr="0">
            <a:noAutofit/>
          </a:bodyPr>
          <a:lstStyle/>
          <a:p>
            <a:pPr algn="ctr" defTabSz="293016">
              <a:lnSpc>
                <a:spcPct val="85000"/>
              </a:lnSpc>
              <a:spcBef>
                <a:spcPct val="0"/>
              </a:spcBef>
            </a:pPr>
            <a:r>
              <a:rPr lang="en-US" sz="1600" dirty="0">
                <a:solidFill>
                  <a:srgbClr val="E5E5E5">
                    <a:lumMod val="10000"/>
                  </a:srgbClr>
                </a:solidFill>
                <a:latin typeface="PS TT Commons DemiBold" panose="02000506030000020004" pitchFamily="50" charset="0"/>
                <a:ea typeface="PS TT Commons" charset="0"/>
                <a:cs typeface="PS TT Commons" charset="0"/>
              </a:rPr>
              <a:t>EC2 instances</a:t>
            </a:r>
          </a:p>
        </p:txBody>
      </p:sp>
      <p:pic>
        <p:nvPicPr>
          <p:cNvPr id="11" name="Picture 10">
            <a:extLst>
              <a:ext uri="{FF2B5EF4-FFF2-40B4-BE49-F238E27FC236}">
                <a16:creationId xmlns:a16="http://schemas.microsoft.com/office/drawing/2014/main" id="{847EFB32-6AD5-42A3-BBDA-391961EF4E56}"/>
              </a:ext>
            </a:extLst>
          </p:cNvPr>
          <p:cNvPicPr>
            <a:picLocks noChangeAspect="1"/>
          </p:cNvPicPr>
          <p:nvPr/>
        </p:nvPicPr>
        <p:blipFill>
          <a:blip r:embed="rId3"/>
          <a:stretch>
            <a:fillRect/>
          </a:stretch>
        </p:blipFill>
        <p:spPr>
          <a:xfrm rot="5400000">
            <a:off x="5371818" y="2125714"/>
            <a:ext cx="1448362" cy="1345823"/>
          </a:xfrm>
          <a:prstGeom prst="rect">
            <a:avLst/>
          </a:prstGeom>
        </p:spPr>
      </p:pic>
      <p:pic>
        <p:nvPicPr>
          <p:cNvPr id="13" name="Picture 12">
            <a:extLst>
              <a:ext uri="{FF2B5EF4-FFF2-40B4-BE49-F238E27FC236}">
                <a16:creationId xmlns:a16="http://schemas.microsoft.com/office/drawing/2014/main" id="{CDE508ED-D0F2-4DE7-A2E5-D49158B5651B}"/>
              </a:ext>
            </a:extLst>
          </p:cNvPr>
          <p:cNvPicPr>
            <a:picLocks noChangeAspect="1"/>
          </p:cNvPicPr>
          <p:nvPr/>
        </p:nvPicPr>
        <p:blipFill>
          <a:blip r:embed="rId4"/>
          <a:stretch>
            <a:fillRect/>
          </a:stretch>
        </p:blipFill>
        <p:spPr>
          <a:xfrm>
            <a:off x="5730058" y="4037215"/>
            <a:ext cx="731885" cy="1524000"/>
          </a:xfrm>
          <a:prstGeom prst="rect">
            <a:avLst/>
          </a:prstGeom>
        </p:spPr>
      </p:pic>
      <p:pic>
        <p:nvPicPr>
          <p:cNvPr id="15" name="Picture 14">
            <a:extLst>
              <a:ext uri="{FF2B5EF4-FFF2-40B4-BE49-F238E27FC236}">
                <a16:creationId xmlns:a16="http://schemas.microsoft.com/office/drawing/2014/main" id="{C7FDE5D5-0A28-4F8C-832C-878B2AC8A71E}"/>
              </a:ext>
            </a:extLst>
          </p:cNvPr>
          <p:cNvPicPr>
            <a:picLocks noChangeAspect="1"/>
          </p:cNvPicPr>
          <p:nvPr/>
        </p:nvPicPr>
        <p:blipFill>
          <a:blip r:embed="rId4"/>
          <a:stretch>
            <a:fillRect/>
          </a:stretch>
        </p:blipFill>
        <p:spPr>
          <a:xfrm>
            <a:off x="4569491" y="4038600"/>
            <a:ext cx="731885" cy="1524000"/>
          </a:xfrm>
          <a:prstGeom prst="rect">
            <a:avLst/>
          </a:prstGeom>
        </p:spPr>
      </p:pic>
      <p:pic>
        <p:nvPicPr>
          <p:cNvPr id="17" name="Picture 16">
            <a:extLst>
              <a:ext uri="{FF2B5EF4-FFF2-40B4-BE49-F238E27FC236}">
                <a16:creationId xmlns:a16="http://schemas.microsoft.com/office/drawing/2014/main" id="{49776B75-8D93-4F7F-A5B6-B7698247FB5F}"/>
              </a:ext>
            </a:extLst>
          </p:cNvPr>
          <p:cNvPicPr>
            <a:picLocks noChangeAspect="1"/>
          </p:cNvPicPr>
          <p:nvPr/>
        </p:nvPicPr>
        <p:blipFill>
          <a:blip r:embed="rId4"/>
          <a:stretch>
            <a:fillRect/>
          </a:stretch>
        </p:blipFill>
        <p:spPr>
          <a:xfrm>
            <a:off x="6890624" y="4037215"/>
            <a:ext cx="731885" cy="1524000"/>
          </a:xfrm>
          <a:prstGeom prst="rect">
            <a:avLst/>
          </a:prstGeom>
        </p:spPr>
      </p:pic>
      <p:sp>
        <p:nvSpPr>
          <p:cNvPr id="4" name="TextBox 3">
            <a:extLst>
              <a:ext uri="{FF2B5EF4-FFF2-40B4-BE49-F238E27FC236}">
                <a16:creationId xmlns:a16="http://schemas.microsoft.com/office/drawing/2014/main" id="{2DA0B5AF-A3C7-40A1-8ED7-57D8793EF395}"/>
              </a:ext>
            </a:extLst>
          </p:cNvPr>
          <p:cNvSpPr txBox="1"/>
          <p:nvPr/>
        </p:nvSpPr>
        <p:spPr>
          <a:xfrm>
            <a:off x="3774867" y="3853343"/>
            <a:ext cx="731885" cy="1928322"/>
          </a:xfrm>
          <a:prstGeom prst="rect">
            <a:avLst/>
          </a:prstGeom>
        </p:spPr>
        <p:txBody>
          <a:bodyPr vert="horz" wrap="square" lIns="0" tIns="21980" rIns="43959" bIns="21980" rtlCol="0" anchor="b" anchorCtr="0">
            <a:noAutofit/>
          </a:bodyPr>
          <a:lstStyle/>
          <a:p>
            <a:pPr defTabSz="293016">
              <a:lnSpc>
                <a:spcPct val="85000"/>
              </a:lnSpc>
              <a:spcBef>
                <a:spcPct val="0"/>
              </a:spcBef>
            </a:pPr>
            <a:r>
              <a:rPr lang="en-US" sz="16001" dirty="0">
                <a:solidFill>
                  <a:schemeClr val="accent4"/>
                </a:solidFill>
                <a:latin typeface="PS TT Commons Light" panose="02000506030000020003" pitchFamily="50" charset="0"/>
                <a:ea typeface="PS TT Commons" charset="0"/>
                <a:cs typeface="PS TT Commons" charset="0"/>
              </a:rPr>
              <a:t>[</a:t>
            </a:r>
          </a:p>
        </p:txBody>
      </p:sp>
      <p:sp>
        <p:nvSpPr>
          <p:cNvPr id="12" name="TextBox 11">
            <a:extLst>
              <a:ext uri="{FF2B5EF4-FFF2-40B4-BE49-F238E27FC236}">
                <a16:creationId xmlns:a16="http://schemas.microsoft.com/office/drawing/2014/main" id="{D56FC878-3E2B-4E07-B86E-D9617812A527}"/>
              </a:ext>
            </a:extLst>
          </p:cNvPr>
          <p:cNvSpPr txBox="1"/>
          <p:nvPr/>
        </p:nvSpPr>
        <p:spPr>
          <a:xfrm>
            <a:off x="7873206" y="3853343"/>
            <a:ext cx="731885" cy="1928322"/>
          </a:xfrm>
          <a:prstGeom prst="rect">
            <a:avLst/>
          </a:prstGeom>
        </p:spPr>
        <p:txBody>
          <a:bodyPr vert="horz" wrap="square" lIns="0" tIns="21980" rIns="43959" bIns="21980" rtlCol="0" anchor="b" anchorCtr="0">
            <a:noAutofit/>
          </a:bodyPr>
          <a:lstStyle/>
          <a:p>
            <a:pPr defTabSz="293016">
              <a:lnSpc>
                <a:spcPct val="85000"/>
              </a:lnSpc>
              <a:spcBef>
                <a:spcPct val="0"/>
              </a:spcBef>
            </a:pPr>
            <a:r>
              <a:rPr lang="en-US" sz="16001" dirty="0">
                <a:solidFill>
                  <a:schemeClr val="accent4"/>
                </a:solidFill>
                <a:latin typeface="PS TT Commons Light" panose="02000506030000020003" pitchFamily="50" charset="0"/>
                <a:ea typeface="PS TT Commons" charset="0"/>
                <a:cs typeface="PS TT Commons" charset="0"/>
              </a:rPr>
              <a:t>]</a:t>
            </a:r>
          </a:p>
        </p:txBody>
      </p:sp>
      <p:sp>
        <p:nvSpPr>
          <p:cNvPr id="14" name="Multiplication Sign 13">
            <a:extLst>
              <a:ext uri="{FF2B5EF4-FFF2-40B4-BE49-F238E27FC236}">
                <a16:creationId xmlns:a16="http://schemas.microsoft.com/office/drawing/2014/main" id="{CF6844F6-5EC1-4CC3-B884-32E6FF0FFBD3}"/>
              </a:ext>
            </a:extLst>
          </p:cNvPr>
          <p:cNvSpPr/>
          <p:nvPr/>
        </p:nvSpPr>
        <p:spPr>
          <a:xfrm>
            <a:off x="4465336" y="4414125"/>
            <a:ext cx="940195" cy="940195"/>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6017549"/>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51596</TotalTime>
  <Words>6588</Words>
  <Application>Microsoft Office PowerPoint</Application>
  <PresentationFormat>Widescreen</PresentationFormat>
  <Paragraphs>735</Paragraphs>
  <Slides>41</Slides>
  <Notes>41</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41</vt:i4>
      </vt:variant>
    </vt:vector>
  </HeadingPairs>
  <TitlesOfParts>
    <vt:vector size="60" baseType="lpstr">
      <vt:lpstr>Amazon Ember</vt:lpstr>
      <vt:lpstr>Arial</vt:lpstr>
      <vt:lpstr>Calibri</vt:lpstr>
      <vt:lpstr>Calibri Light</vt:lpstr>
      <vt:lpstr>Lucida Grande</vt:lpstr>
      <vt:lpstr>Montserrat</vt:lpstr>
      <vt:lpstr>Myriad Pro</vt:lpstr>
      <vt:lpstr>Myriad Pro Light</vt:lpstr>
      <vt:lpstr>PS TT Commons</vt:lpstr>
      <vt:lpstr>PS TT Commons DemiBold</vt:lpstr>
      <vt:lpstr>PS TT Commons Light</vt:lpstr>
      <vt:lpstr>Trebuchet MS</vt:lpstr>
      <vt:lpstr>Wingdings</vt:lpstr>
      <vt:lpstr>Blank</vt:lpstr>
      <vt:lpstr>ZtM</vt:lpstr>
      <vt:lpstr>1_Blank</vt:lpstr>
      <vt:lpstr>2_Blank</vt:lpstr>
      <vt:lpstr>1_ZtM</vt:lpstr>
      <vt:lpstr>2_ZtM</vt:lpstr>
      <vt:lpstr>PowerPoint Presentation</vt:lpstr>
      <vt:lpstr>PowerPoint Presentation</vt:lpstr>
      <vt:lpstr>Terminology</vt:lpstr>
      <vt:lpstr>RPO vs. RTO</vt:lpstr>
      <vt:lpstr>Disaster Recovery Strategies</vt:lpstr>
      <vt:lpstr>Testing Recovery Paths</vt:lpstr>
      <vt:lpstr>Testing Recovery Paths</vt:lpstr>
      <vt:lpstr>Testing Recovery Paths</vt:lpstr>
      <vt:lpstr>Testing Recovery Paths</vt:lpstr>
      <vt:lpstr>PowerPoint Presentation</vt:lpstr>
      <vt:lpstr>PowerPoint Presentation</vt:lpstr>
      <vt:lpstr>Options for Automating Backups in AWS</vt:lpstr>
      <vt:lpstr>PowerPoint Presentation</vt:lpstr>
      <vt:lpstr>Options for Automating Backups in AWS</vt:lpstr>
      <vt:lpstr>PowerPoint Presentation</vt:lpstr>
      <vt:lpstr>Enabling AWS Backup for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 RDS and Aurora</vt:lpstr>
      <vt:lpstr>Amazon RDS and Aurora</vt:lpstr>
      <vt:lpstr>PowerPoint Presentation</vt:lpstr>
      <vt:lpstr>PowerPoint Presentation</vt:lpstr>
      <vt:lpstr>PowerPoint Presentation</vt:lpstr>
      <vt:lpstr>PowerPoint Presentation</vt:lpstr>
      <vt:lpstr>PowerPoint Presentation</vt:lpstr>
      <vt:lpstr>PowerPoint Presentation</vt:lpstr>
      <vt:lpstr>Additional Aurora Features Multi-Master vs. Global Database</vt:lpstr>
      <vt:lpstr>PowerPoint Presentation</vt:lpstr>
      <vt:lpstr>PowerPoint Presentation</vt:lpstr>
      <vt:lpstr>Additional Aurora Features Multi-Master vs. Global Database</vt:lpstr>
      <vt:lpstr>PowerPoint Presentation</vt:lpstr>
      <vt:lpstr>PowerPoint Presentation</vt:lpstr>
      <vt:lpstr>Additional Aurora Features Multi-Master vs. Global Database</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3321</cp:revision>
  <dcterms:created xsi:type="dcterms:W3CDTF">2021-07-31T23:46:42Z</dcterms:created>
  <dcterms:modified xsi:type="dcterms:W3CDTF">2022-10-28T13:40:01Z</dcterms:modified>
</cp:coreProperties>
</file>